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57" r:id="rId3"/>
    <p:sldId id="267" r:id="rId4"/>
    <p:sldId id="261" r:id="rId5"/>
    <p:sldId id="258" r:id="rId6"/>
    <p:sldId id="259" r:id="rId7"/>
    <p:sldId id="260"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a Buchanan" initials="TB" lastIdx="2" clrIdx="0">
    <p:extLst>
      <p:ext uri="{19B8F6BF-5375-455C-9EA6-DF929625EA0E}">
        <p15:presenceInfo xmlns:p15="http://schemas.microsoft.com/office/powerpoint/2012/main" userId="00b7683d274f64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April 9, 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D4AEF59-F28E-467C-9EA3-92D1CFAD475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236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April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993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April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472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April 9, 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05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April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64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April 9,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068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F2841D-FB5C-47AB-B2FF-32E855C1EA71}" type="datetime4">
              <a:rPr lang="en-US" smtClean="0"/>
              <a:t>April 9,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AEF59-F28E-467C-9EA3-92D1CFAD475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267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April 9,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645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April 9,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6294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April 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462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DFA080F-3961-4D42-BEDE-84A1FED032F1}" type="datetime4">
              <a:rPr lang="en-US" smtClean="0"/>
              <a:t>April 9, 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41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33960BD-7AC1-4217-9611-AAA56D3EE38F}" type="datetime4">
              <a:rPr lang="en-US" smtClean="0"/>
              <a:pPr/>
              <a:t>April 9, 2021</a:t>
            </a:fld>
            <a:endParaRPr lang="en-US" dirty="0">
              <a:latin typeface="+mn-lt"/>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D4AEF59-F28E-467C-9EA3-92D1CFAD475A}" type="slidenum">
              <a:rPr lang="en-US" smtClean="0"/>
              <a:pPr/>
              <a:t>‹#›</a:t>
            </a:fld>
            <a:endParaRPr lang="en-US">
              <a:latin typeface="+mn-lt"/>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81330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27034134" TargetMode="External"/><Relationship Id="rId2" Type="http://schemas.openxmlformats.org/officeDocument/2006/relationships/hyperlink" Target="http://www.webmd.com/multiple-scelerosis/multiple-sclerosis-stress-manage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8" name="Picture 7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 name="Straight Connector 7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4" name="Rectangle 83">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3F12006-4C93-4FE6-8B3D-B959D2A78244}"/>
              </a:ext>
            </a:extLst>
          </p:cNvPr>
          <p:cNvSpPr>
            <a:spLocks noGrp="1"/>
          </p:cNvSpPr>
          <p:nvPr>
            <p:ph type="title"/>
          </p:nvPr>
        </p:nvSpPr>
        <p:spPr>
          <a:xfrm>
            <a:off x="8673476" y="1468464"/>
            <a:ext cx="2858835" cy="1873219"/>
          </a:xfrm>
        </p:spPr>
        <p:txBody>
          <a:bodyPr vert="horz" lIns="91440" tIns="45720" rIns="91440" bIns="0" rtlCol="0" anchor="b">
            <a:normAutofit/>
          </a:bodyPr>
          <a:lstStyle/>
          <a:p>
            <a:r>
              <a:rPr lang="en-US" sz="2500"/>
              <a:t>Giving support to those with multiple sclerosis</a:t>
            </a:r>
          </a:p>
        </p:txBody>
      </p:sp>
      <p:sp>
        <p:nvSpPr>
          <p:cNvPr id="3" name="Subtitle 2">
            <a:extLst>
              <a:ext uri="{FF2B5EF4-FFF2-40B4-BE49-F238E27FC236}">
                <a16:creationId xmlns:a16="http://schemas.microsoft.com/office/drawing/2014/main" id="{F2B2FF7F-737B-46AA-A7BB-46FE872C9359}"/>
              </a:ext>
            </a:extLst>
          </p:cNvPr>
          <p:cNvSpPr>
            <a:spLocks noGrp="1"/>
          </p:cNvSpPr>
          <p:nvPr>
            <p:ph type="subTitle" idx="4294967295"/>
          </p:nvPr>
        </p:nvSpPr>
        <p:spPr>
          <a:xfrm>
            <a:off x="8671407" y="3529160"/>
            <a:ext cx="2848300" cy="1613537"/>
          </a:xfrm>
        </p:spPr>
        <p:txBody>
          <a:bodyPr vert="horz" lIns="91440" tIns="91440" rIns="91440" bIns="91440" rtlCol="0">
            <a:normAutofit/>
          </a:bodyPr>
          <a:lstStyle/>
          <a:p>
            <a:pPr marL="0" indent="0">
              <a:buNone/>
            </a:pPr>
            <a:r>
              <a:rPr lang="en-US" sz="1600" cap="all" dirty="0"/>
              <a:t>basic Information to help understand how the disease can affect the body</a:t>
            </a:r>
          </a:p>
        </p:txBody>
      </p:sp>
      <p:grpSp>
        <p:nvGrpSpPr>
          <p:cNvPr id="88" name="Group 87">
            <a:extLst>
              <a:ext uri="{FF2B5EF4-FFF2-40B4-BE49-F238E27FC236}">
                <a16:creationId xmlns:a16="http://schemas.microsoft.com/office/drawing/2014/main" id="{4BE4308E-D3C7-4FB9-928C-C0B7F62EC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89" name="Rectangle 8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Busy street at night">
            <a:extLst>
              <a:ext uri="{FF2B5EF4-FFF2-40B4-BE49-F238E27FC236}">
                <a16:creationId xmlns:a16="http://schemas.microsoft.com/office/drawing/2014/main" id="{E473A76D-7875-499E-96E4-BFC05DA1D4D3}"/>
              </a:ext>
            </a:extLst>
          </p:cNvPr>
          <p:cNvPicPr>
            <a:picLocks noChangeAspect="1"/>
          </p:cNvPicPr>
          <p:nvPr/>
        </p:nvPicPr>
        <p:blipFill rotWithShape="1">
          <a:blip r:embed="rId4"/>
          <a:srcRect r="-2" b="11459"/>
          <a:stretch/>
        </p:blipFill>
        <p:spPr>
          <a:xfrm>
            <a:off x="1271222" y="1116345"/>
            <a:ext cx="6282919" cy="3866172"/>
          </a:xfrm>
          <a:prstGeom prst="rect">
            <a:avLst/>
          </a:prstGeom>
        </p:spPr>
      </p:pic>
      <p:cxnSp>
        <p:nvCxnSpPr>
          <p:cNvPr id="92" name="Straight Connector 91">
            <a:extLst>
              <a:ext uri="{FF2B5EF4-FFF2-40B4-BE49-F238E27FC236}">
                <a16:creationId xmlns:a16="http://schemas.microsoft.com/office/drawing/2014/main" id="{D8155E42-34DF-487F-9EE3-78A6093B3F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4" name="Picture 93">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6" name="Straight Connector 95">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408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EBDA-CDD7-4C32-B6D1-AAB9452D9010}"/>
              </a:ext>
            </a:extLst>
          </p:cNvPr>
          <p:cNvSpPr>
            <a:spLocks noGrp="1"/>
          </p:cNvSpPr>
          <p:nvPr>
            <p:ph type="title"/>
          </p:nvPr>
        </p:nvSpPr>
        <p:spPr>
          <a:xfrm>
            <a:off x="1451579" y="804519"/>
            <a:ext cx="9603275" cy="1049235"/>
          </a:xfrm>
        </p:spPr>
        <p:txBody>
          <a:bodyPr>
            <a:normAutofit/>
          </a:bodyPr>
          <a:lstStyle/>
          <a:p>
            <a:r>
              <a:rPr lang="en-US" dirty="0"/>
              <a:t>How do you help?</a:t>
            </a:r>
            <a:br>
              <a:rPr lang="en-US" dirty="0"/>
            </a:br>
            <a:r>
              <a:rPr lang="en-US" dirty="0"/>
              <a:t>First and foremost,  you just ask.</a:t>
            </a:r>
          </a:p>
        </p:txBody>
      </p:sp>
      <p:grpSp>
        <p:nvGrpSpPr>
          <p:cNvPr id="19" name="Group 18">
            <a:extLst>
              <a:ext uri="{FF2B5EF4-FFF2-40B4-BE49-F238E27FC236}">
                <a16:creationId xmlns:a16="http://schemas.microsoft.com/office/drawing/2014/main" id="{9BBF2CDE-35D9-4B83-8A27-7417A11623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4954206" cy="3453535"/>
            <a:chOff x="7807230" y="2012810"/>
            <a:chExt cx="3251252" cy="3459865"/>
          </a:xfrm>
        </p:grpSpPr>
        <p:sp>
          <p:nvSpPr>
            <p:cNvPr id="36" name="Rectangle 19">
              <a:extLst>
                <a:ext uri="{FF2B5EF4-FFF2-40B4-BE49-F238E27FC236}">
                  <a16:creationId xmlns:a16="http://schemas.microsoft.com/office/drawing/2014/main" id="{86B8A987-6618-4D33-A702-A399F6C297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344FC9-2E16-45B0-8F64-1F4DAECFC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descr="Two hikers helping one another up a rock">
            <a:extLst>
              <a:ext uri="{FF2B5EF4-FFF2-40B4-BE49-F238E27FC236}">
                <a16:creationId xmlns:a16="http://schemas.microsoft.com/office/drawing/2014/main" id="{1B29CC4C-7AC5-44BE-A8B7-10E1B1E4F79F}"/>
              </a:ext>
            </a:extLst>
          </p:cNvPr>
          <p:cNvPicPr>
            <a:picLocks noChangeAspect="1"/>
          </p:cNvPicPr>
          <p:nvPr/>
        </p:nvPicPr>
        <p:blipFill rotWithShape="1">
          <a:blip r:embed="rId2">
            <a:extLst>
              <a:ext uri="{28A0092B-C50C-407E-A947-70E740481C1C}">
                <a14:useLocalDpi xmlns:a14="http://schemas.microsoft.com/office/drawing/2010/main" val="0"/>
              </a:ext>
            </a:extLst>
          </a:blip>
          <a:srcRect r="1430" b="3"/>
          <a:stretch/>
        </p:blipFill>
        <p:spPr>
          <a:xfrm>
            <a:off x="1635739" y="2174242"/>
            <a:ext cx="4613872" cy="3124351"/>
          </a:xfrm>
          <a:prstGeom prst="rect">
            <a:avLst/>
          </a:prstGeom>
        </p:spPr>
      </p:pic>
      <p:sp>
        <p:nvSpPr>
          <p:cNvPr id="9" name="Content Placeholder 8">
            <a:extLst>
              <a:ext uri="{FF2B5EF4-FFF2-40B4-BE49-F238E27FC236}">
                <a16:creationId xmlns:a16="http://schemas.microsoft.com/office/drawing/2014/main" id="{1B329F0E-A3BA-4E74-84E7-FE9FC90886CA}"/>
              </a:ext>
            </a:extLst>
          </p:cNvPr>
          <p:cNvSpPr>
            <a:spLocks noGrp="1"/>
          </p:cNvSpPr>
          <p:nvPr>
            <p:ph idx="1"/>
          </p:nvPr>
        </p:nvSpPr>
        <p:spPr>
          <a:xfrm>
            <a:off x="6589943" y="2015734"/>
            <a:ext cx="4472244" cy="3450613"/>
          </a:xfrm>
        </p:spPr>
        <p:txBody>
          <a:bodyPr>
            <a:normAutofit lnSpcReduction="10000"/>
          </a:bodyPr>
          <a:lstStyle/>
          <a:p>
            <a:pPr marL="0" indent="0">
              <a:lnSpc>
                <a:spcPct val="110000"/>
              </a:lnSpc>
              <a:buNone/>
            </a:pPr>
            <a:r>
              <a:rPr lang="en-US" sz="1700" dirty="0"/>
              <a:t>If your loved one is not willing to burden you with ways to help, be creative with ideas: weed the flower bed, grocery shop for basics, bring dinner by or have it delivered, take children away  for just a few hours, so sleep can be had, never be offended when they cannot attend a function, call just to listen, help find affordable resources if you can not personally help (Sands, J., 2021).</a:t>
            </a:r>
          </a:p>
          <a:p>
            <a:pPr marL="0" indent="0">
              <a:lnSpc>
                <a:spcPct val="110000"/>
              </a:lnSpc>
              <a:buNone/>
            </a:pPr>
            <a:endParaRPr lang="en-US" sz="1700" dirty="0"/>
          </a:p>
          <a:p>
            <a:pPr marL="0" indent="0">
              <a:lnSpc>
                <a:spcPct val="110000"/>
              </a:lnSpc>
              <a:buNone/>
            </a:pPr>
            <a:r>
              <a:rPr lang="en-US" sz="1700" dirty="0"/>
              <a:t>Life is not over for the person with Multiple Sclerosis.  The hill is just steeper.</a:t>
            </a:r>
          </a:p>
        </p:txBody>
      </p:sp>
    </p:spTree>
    <p:extLst>
      <p:ext uri="{BB962C8B-B14F-4D97-AF65-F5344CB8AC3E}">
        <p14:creationId xmlns:p14="http://schemas.microsoft.com/office/powerpoint/2010/main" val="15143002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8BA13-1BB3-40A1-9D79-A1A9BEE1538B}"/>
              </a:ext>
            </a:extLst>
          </p:cNvPr>
          <p:cNvSpPr>
            <a:spLocks noGrp="1"/>
          </p:cNvSpPr>
          <p:nvPr>
            <p:ph type="title"/>
          </p:nvPr>
        </p:nvSpPr>
        <p:spPr>
          <a:xfrm>
            <a:off x="941455" y="1268898"/>
            <a:ext cx="3441845" cy="4361688"/>
          </a:xfrm>
        </p:spPr>
        <p:txBody>
          <a:bodyPr anchor="ctr">
            <a:normAutofit/>
          </a:bodyPr>
          <a:lstStyle/>
          <a:p>
            <a:r>
              <a:rPr lang="en-US" dirty="0"/>
              <a:t>References</a:t>
            </a:r>
            <a:br>
              <a:rPr lang="en-US" dirty="0"/>
            </a:br>
            <a:endParaRPr lang="en-US" dirty="0"/>
          </a:p>
        </p:txBody>
      </p:sp>
      <p:grpSp>
        <p:nvGrpSpPr>
          <p:cNvPr id="10" name="Group 9">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C88D60-1A97-4B16-AEDD-98C19B3ABC3F}"/>
              </a:ext>
            </a:extLst>
          </p:cNvPr>
          <p:cNvSpPr>
            <a:spLocks noGrp="1"/>
          </p:cNvSpPr>
          <p:nvPr>
            <p:ph idx="1"/>
          </p:nvPr>
        </p:nvSpPr>
        <p:spPr>
          <a:xfrm>
            <a:off x="5149689" y="1268898"/>
            <a:ext cx="5852160" cy="4484796"/>
          </a:xfrm>
        </p:spPr>
        <p:txBody>
          <a:bodyPr anchor="ctr">
            <a:normAutofit fontScale="47500" lnSpcReduction="20000"/>
          </a:bodyPr>
          <a:lstStyle/>
          <a:p>
            <a:pPr>
              <a:lnSpc>
                <a:spcPct val="110000"/>
              </a:lnSpc>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Ball, J. W., Dains, J. E., Flynn, J. A., Solomon, B. S., &amp; Stewart, R. W. (2019).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Seidel's guide to physical examination an interprofessional approach</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(9th ed.). Elsevier</a:t>
            </a:r>
            <a:endParaRPr lang="en-US" sz="1800" dirty="0">
              <a:solidFill>
                <a:schemeClr val="bg1"/>
              </a:solidFill>
              <a:effectLst/>
              <a:latin typeface="Times New Roman" panose="02020603050405020304" pitchFamily="18" charset="0"/>
              <a:ea typeface="Times New Roman" panose="02020603050405020304" pitchFamily="18" charset="0"/>
            </a:endParaRPr>
          </a:p>
          <a:p>
            <a:pPr>
              <a:lnSpc>
                <a:spcPct val="110000"/>
              </a:lnSpc>
            </a:pPr>
            <a:r>
              <a:rPr lang="en-US" sz="1800" dirty="0">
                <a:solidFill>
                  <a:schemeClr val="bg1"/>
                </a:solidFill>
                <a:effectLst/>
                <a:latin typeface="Times New Roman" panose="02020603050405020304" pitchFamily="18" charset="0"/>
                <a:ea typeface="Times New Roman" panose="02020603050405020304" pitchFamily="18" charset="0"/>
              </a:rPr>
              <a:t>Goverman, J. M. (2021). Regulatory t cells in multiple sclerosis. </a:t>
            </a:r>
            <a:r>
              <a:rPr lang="en-US" sz="1800" i="1" dirty="0">
                <a:solidFill>
                  <a:schemeClr val="bg1"/>
                </a:solidFill>
                <a:effectLst/>
                <a:latin typeface="Times New Roman" panose="02020603050405020304" pitchFamily="18" charset="0"/>
                <a:ea typeface="Times New Roman" panose="02020603050405020304" pitchFamily="18" charset="0"/>
              </a:rPr>
              <a:t>New England Journal of  Medicine,</a:t>
            </a:r>
            <a:r>
              <a:rPr lang="en-US" sz="1800" dirty="0">
                <a:solidFill>
                  <a:schemeClr val="bg1"/>
                </a:solidFill>
                <a:latin typeface="Times New Roman" panose="02020603050405020304" pitchFamily="18" charset="0"/>
                <a:ea typeface="Times New Roman" panose="02020603050405020304" pitchFamily="18" charset="0"/>
              </a:rPr>
              <a:t> </a:t>
            </a:r>
            <a:r>
              <a:rPr lang="en-US" sz="1800" i="1" dirty="0">
                <a:solidFill>
                  <a:schemeClr val="bg1"/>
                </a:solidFill>
                <a:effectLst/>
                <a:latin typeface="Times New Roman" panose="02020603050405020304" pitchFamily="18" charset="0"/>
                <a:ea typeface="Times New Roman" panose="02020603050405020304" pitchFamily="18" charset="0"/>
              </a:rPr>
              <a:t>384</a:t>
            </a:r>
            <a:r>
              <a:rPr lang="en-US" sz="1800" dirty="0">
                <a:solidFill>
                  <a:schemeClr val="bg1"/>
                </a:solidFill>
                <a:effectLst/>
                <a:latin typeface="Times New Roman" panose="02020603050405020304" pitchFamily="18" charset="0"/>
                <a:ea typeface="Times New Roman" panose="02020603050405020304" pitchFamily="18" charset="0"/>
              </a:rPr>
              <a:t>(6), 578-580. doi:10.1056/nejmcibr2033544</a:t>
            </a:r>
          </a:p>
          <a:p>
            <a:pPr>
              <a:lnSpc>
                <a:spcPct val="110000"/>
              </a:lnSpc>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Huang, W., Chen, W., &amp; Zhang, X. (2017). Multiple Sclerosis: Pathology, Diagnosis and Treatments. </a:t>
            </a:r>
            <a:r>
              <a:rPr lang="en-US"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experimental and therapeutic medicine,</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 3163-3166. doi:10.3892/etm.2017.4410</a:t>
            </a:r>
            <a:endParaRPr lang="en-US" sz="1800" dirty="0">
              <a:solidFill>
                <a:schemeClr val="bg1"/>
              </a:solidFill>
              <a:effectLst/>
              <a:latin typeface="Times New Roman" panose="02020603050405020304" pitchFamily="18" charset="0"/>
              <a:ea typeface="Times New Roman" panose="02020603050405020304" pitchFamily="18" charset="0"/>
            </a:endParaRPr>
          </a:p>
          <a:p>
            <a:r>
              <a:rPr lang="en-US" sz="1800" dirty="0">
                <a:solidFill>
                  <a:schemeClr val="bg1"/>
                </a:solidFill>
                <a:effectLst/>
                <a:latin typeface="Times New Roman" panose="02020603050405020304" pitchFamily="18" charset="0"/>
                <a:ea typeface="Calibri" panose="020F0502020204030204" pitchFamily="34" charset="0"/>
              </a:rPr>
              <a:t>McCance, K. L., &amp; Huether, S. E. (2019). </a:t>
            </a:r>
            <a:r>
              <a:rPr lang="en-US" sz="1800" i="1" dirty="0">
                <a:solidFill>
                  <a:schemeClr val="bg1"/>
                </a:solidFill>
                <a:effectLst/>
                <a:latin typeface="Times New Roman" panose="02020603050405020304" pitchFamily="18" charset="0"/>
                <a:ea typeface="Calibri" panose="020F0502020204030204" pitchFamily="34" charset="0"/>
              </a:rPr>
              <a:t>Pathophysiology: The biologic basis for disease in adults and children</a:t>
            </a:r>
            <a:r>
              <a:rPr lang="en-US" sz="1800" dirty="0">
                <a:solidFill>
                  <a:schemeClr val="bg1"/>
                </a:solidFill>
                <a:effectLst/>
                <a:latin typeface="Times New Roman" panose="02020603050405020304" pitchFamily="18" charset="0"/>
                <a:ea typeface="Calibri" panose="020F0502020204030204" pitchFamily="34" charset="0"/>
              </a:rPr>
              <a:t> (8th ed.). Mosby</a:t>
            </a:r>
          </a:p>
          <a:p>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Melis, M.,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Littera</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Cocco</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Frau, J., Lai, S.,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Congeddu</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 . .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Carcassi</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 (2019, December 17). Entropy of human leukocyte antigen and killer-cell immunoglobulin-like receptor systems in immune-mediated disorders: A pilot study on multiple sclerosis. Retrieved February 25, 2021, from https://www.ncbi.nlm.nih.gov/pubmed/31846493.</a:t>
            </a:r>
            <a:endParaRPr lang="en-US" dirty="0">
              <a:solidFill>
                <a:schemeClr val="bg1"/>
              </a:solidFill>
              <a:effectLst/>
              <a:latin typeface="Times New Roman" panose="02020603050405020304" pitchFamily="18" charset="0"/>
              <a:ea typeface="Calibri" panose="020F0502020204030204" pitchFamily="34" charset="0"/>
            </a:endParaRPr>
          </a:p>
          <a:p>
            <a:r>
              <a:rPr lang="en-US" dirty="0">
                <a:solidFill>
                  <a:schemeClr val="bg1"/>
                </a:solidFill>
                <a:effectLst/>
                <a:latin typeface="Times New Roman" panose="02020603050405020304" pitchFamily="18" charset="0"/>
                <a:ea typeface="Calibri" panose="020F0502020204030204" pitchFamily="34" charset="0"/>
              </a:rPr>
              <a:t>National MS Society. (2019)</a:t>
            </a:r>
            <a:r>
              <a:rPr lang="en-US" i="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How to manage stress and stay relaxed with multiple sclerosis (webmd.com) (Links to an external site.)</a:t>
            </a:r>
            <a:r>
              <a:rPr lang="en-US" i="1" dirty="0">
                <a:solidFill>
                  <a:schemeClr val="bg1"/>
                </a:solidFill>
                <a:effectLst/>
                <a:ea typeface="Calibri" panose="020F0502020204030204" pitchFamily="34" charset="0"/>
              </a:rPr>
              <a:t>. </a:t>
            </a:r>
            <a:r>
              <a:rPr lang="en-US"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www.webmd.com/multiple-scelerosis/multiple-sclerosis-stress-management</a:t>
            </a:r>
            <a:endParaRPr lang="en-US"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Nielsen, N., &amp; Stenager, E. (2016, April). Multiple sclerosis: potential risk factors in childhood and adolescence. Retrieved February 25, 2021, from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https://www.ncbi.nlm.nih.gov/pubmed/27034134</a:t>
            </a:r>
            <a:endPar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Rhead, Brooke, Berge, Tone, &amp;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Brorson</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Ina s. </a:t>
            </a:r>
            <a:r>
              <a:rPr lang="en-US"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(PDF) increased DNA methylation of SLFN12 IN cd4+ and cd8 ...</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https://www.researchgate.net/publication/328646536_Increased_DNA_methylation_of_SLFN12_in_CD4_and_CD8_T_cells_from_multiple_sclerosis_patients. </a:t>
            </a:r>
            <a:endParaRPr lang="en-US"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u="sng" dirty="0">
                <a:solidFill>
                  <a:schemeClr val="bg1"/>
                </a:solidFill>
                <a:latin typeface="Times New Roman" panose="02020603050405020304" pitchFamily="18" charset="0"/>
                <a:cs typeface="Times New Roman" panose="02020603050405020304" pitchFamily="18" charset="0"/>
              </a:rPr>
              <a:t>Sands, J. (March 26, 2021). Personal interview</a:t>
            </a:r>
          </a:p>
          <a:p>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Tarasiuk, J.,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Kapica-Topczewska</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Chorąży</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Mroczko</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Kochanowicz</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J., &amp; </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Kułakowska</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(2019). </a:t>
            </a:r>
            <a:r>
              <a:rPr lang="en-US"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vitamin d deficiency a reliable risk factor for multiple</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sclerosis development?</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Retrieved February 25, 2021, from https://www.ncbi.nlm.nih.gov/pubmed/31538658.</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35169577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9834C9-2410-4D9E-9DB7-2BA83667FBC5}"/>
              </a:ext>
            </a:extLst>
          </p:cNvPr>
          <p:cNvSpPr>
            <a:spLocks noGrp="1"/>
          </p:cNvSpPr>
          <p:nvPr>
            <p:ph type="title"/>
          </p:nvPr>
        </p:nvSpPr>
        <p:spPr>
          <a:xfrm>
            <a:off x="1451579" y="804519"/>
            <a:ext cx="9603275" cy="1049235"/>
          </a:xfrm>
        </p:spPr>
        <p:txBody>
          <a:bodyPr>
            <a:normAutofit/>
          </a:bodyPr>
          <a:lstStyle/>
          <a:p>
            <a:r>
              <a:rPr lang="en-US" sz="2200"/>
              <a:t>To support family members or friends with multiple sclerosis there must be an understanding of the disease process</a:t>
            </a:r>
          </a:p>
        </p:txBody>
      </p:sp>
      <p:sp>
        <p:nvSpPr>
          <p:cNvPr id="9" name="Content Placeholder 9">
            <a:extLst>
              <a:ext uri="{FF2B5EF4-FFF2-40B4-BE49-F238E27FC236}">
                <a16:creationId xmlns:a16="http://schemas.microsoft.com/office/drawing/2014/main" id="{1762180B-A9DE-4ECF-9348-D4DA3DF8C04F}"/>
              </a:ext>
            </a:extLst>
          </p:cNvPr>
          <p:cNvSpPr>
            <a:spLocks noGrp="1"/>
          </p:cNvSpPr>
          <p:nvPr>
            <p:ph idx="1"/>
          </p:nvPr>
        </p:nvSpPr>
        <p:spPr>
          <a:xfrm>
            <a:off x="1561643" y="1560586"/>
            <a:ext cx="4158849" cy="4037747"/>
          </a:xfrm>
        </p:spPr>
        <p:txBody>
          <a:bodyPr>
            <a:normAutofit lnSpcReduction="10000"/>
          </a:bodyPr>
          <a:lstStyle/>
          <a:p>
            <a:pPr>
              <a:lnSpc>
                <a:spcPct val="110000"/>
              </a:lnSpc>
              <a:buClr>
                <a:srgbClr val="9F6E24"/>
              </a:buClr>
            </a:pPr>
            <a:endParaRPr lang="en-US" sz="1700" dirty="0"/>
          </a:p>
          <a:p>
            <a:pPr marL="0" indent="0">
              <a:lnSpc>
                <a:spcPct val="110000"/>
              </a:lnSpc>
              <a:buClr>
                <a:srgbClr val="9F6E24"/>
              </a:buClr>
              <a:buNone/>
            </a:pPr>
            <a:r>
              <a:rPr lang="en-US" sz="1700" dirty="0"/>
              <a:t>Multiple Sclerosis is an autoimmune disease (Huang et al., 2017).</a:t>
            </a:r>
          </a:p>
          <a:p>
            <a:pPr marL="0" indent="0">
              <a:lnSpc>
                <a:spcPct val="110000"/>
              </a:lnSpc>
              <a:buClr>
                <a:srgbClr val="9F6E24"/>
              </a:buClr>
              <a:buNone/>
            </a:pPr>
            <a:r>
              <a:rPr lang="en-US" sz="1700" dirty="0"/>
              <a:t> A human body was built to protect itself from virus and disease.  People with an autoimmune disease have bodies that are hypervigilant and believe the body is always under attack and the body fights against itself.   This will cause the body to not function properly, and every system can become fatigued.  There is no cure but there are medications that can be used to help the body not to feel threatened and to slow the progress of the disease (Rhead et al., 2018).</a:t>
            </a:r>
          </a:p>
        </p:txBody>
      </p:sp>
      <p:grpSp>
        <p:nvGrpSpPr>
          <p:cNvPr id="39" name="Group 38">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40" name="Rectangle 39">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Content Placeholder 2" descr="Traditional metal armor">
            <a:extLst>
              <a:ext uri="{FF2B5EF4-FFF2-40B4-BE49-F238E27FC236}">
                <a16:creationId xmlns:a16="http://schemas.microsoft.com/office/drawing/2014/main" id="{ACCA64F5-4351-47BC-9237-C92AC03519B4}"/>
              </a:ext>
            </a:extLst>
          </p:cNvPr>
          <p:cNvPicPr>
            <a:picLocks noChangeAspect="1"/>
          </p:cNvPicPr>
          <p:nvPr/>
        </p:nvPicPr>
        <p:blipFill rotWithShape="1">
          <a:blip r:embed="rId2">
            <a:extLst>
              <a:ext uri="{28A0092B-C50C-407E-A947-70E740481C1C}">
                <a14:useLocalDpi xmlns:a14="http://schemas.microsoft.com/office/drawing/2010/main" val="0"/>
              </a:ext>
            </a:extLst>
          </a:blip>
          <a:srcRect l="1427" r="3" b="3"/>
          <a:stretch/>
        </p:blipFill>
        <p:spPr>
          <a:xfrm>
            <a:off x="6277257" y="2174242"/>
            <a:ext cx="4613872" cy="3124351"/>
          </a:xfrm>
          <a:prstGeom prst="rect">
            <a:avLst/>
          </a:prstGeom>
        </p:spPr>
      </p:pic>
    </p:spTree>
    <p:extLst>
      <p:ext uri="{BB962C8B-B14F-4D97-AF65-F5344CB8AC3E}">
        <p14:creationId xmlns:p14="http://schemas.microsoft.com/office/powerpoint/2010/main" val="2521178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80FE-EB05-427E-9751-86EE442F690E}"/>
              </a:ext>
            </a:extLst>
          </p:cNvPr>
          <p:cNvSpPr>
            <a:spLocks noGrp="1"/>
          </p:cNvSpPr>
          <p:nvPr>
            <p:ph type="title"/>
          </p:nvPr>
        </p:nvSpPr>
        <p:spPr/>
        <p:txBody>
          <a:bodyPr/>
          <a:lstStyle/>
          <a:p>
            <a:r>
              <a:rPr lang="en-US" dirty="0"/>
              <a:t>Risk factors of multiple sclerosis</a:t>
            </a:r>
          </a:p>
        </p:txBody>
      </p:sp>
      <p:sp>
        <p:nvSpPr>
          <p:cNvPr id="3" name="Content Placeholder 2">
            <a:extLst>
              <a:ext uri="{FF2B5EF4-FFF2-40B4-BE49-F238E27FC236}">
                <a16:creationId xmlns:a16="http://schemas.microsoft.com/office/drawing/2014/main" id="{87E0100F-0C55-4CB1-98A0-6AFFE1C7CAEC}"/>
              </a:ext>
            </a:extLst>
          </p:cNvPr>
          <p:cNvSpPr>
            <a:spLocks noGrp="1"/>
          </p:cNvSpPr>
          <p:nvPr>
            <p:ph idx="1"/>
          </p:nvPr>
        </p:nvSpPr>
        <p:spPr>
          <a:xfrm>
            <a:off x="1451579" y="2015732"/>
            <a:ext cx="9603275" cy="3284237"/>
          </a:xfrm>
        </p:spPr>
        <p:txBody>
          <a:bodyPr>
            <a:normAutofit fontScale="77500" lnSpcReduction="20000"/>
          </a:bodyPr>
          <a:lstStyle/>
          <a:p>
            <a:r>
              <a:rPr lang="en-US" dirty="0"/>
              <a:t>Genetics and the environment collaborate to increase the risk of developing Multiple Sclerosis (Goverman, J., 2021).</a:t>
            </a:r>
          </a:p>
          <a:p>
            <a:r>
              <a:rPr lang="en-US" dirty="0"/>
              <a:t>Vitamin D is thought to have the ability to protect the brain from developing lesions (Tarasiuk et al., 2019).   Lesions obstruct communication from the brain to the body (Ball et al., 2019).   Therefore, it is important to keep vitamin D levels up with limited sun exposure or with food and medications by mouth (Nielsen &amp; Stenager, 2016)</a:t>
            </a:r>
          </a:p>
          <a:p>
            <a:r>
              <a:rPr lang="en-US" dirty="0"/>
              <a:t>Smoking, being female, having had Epstein-Barr virus,  and having family members diagnosed with Multiple Sclerosis increase the chances of developing the disease (WebMD, 2019).</a:t>
            </a:r>
          </a:p>
          <a:p>
            <a:endParaRPr lang="en-US" dirty="0"/>
          </a:p>
          <a:p>
            <a:pPr marL="0" indent="0">
              <a:buNone/>
            </a:pPr>
            <a:r>
              <a:rPr lang="en-US" dirty="0"/>
              <a:t>There are no specific tests for Multiple Sclerosis.  Magnetic resonance imaging (MRI) is the test commonly used to check for signs of brain lesions, known as plaques (Melis et al., 2019).</a:t>
            </a:r>
          </a:p>
          <a:p>
            <a:endParaRPr lang="en-US" dirty="0"/>
          </a:p>
        </p:txBody>
      </p:sp>
    </p:spTree>
    <p:extLst>
      <p:ext uri="{BB962C8B-B14F-4D97-AF65-F5344CB8AC3E}">
        <p14:creationId xmlns:p14="http://schemas.microsoft.com/office/powerpoint/2010/main" val="34874211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C96F-582A-483D-BC3A-3C6F348B6A01}"/>
              </a:ext>
            </a:extLst>
          </p:cNvPr>
          <p:cNvSpPr>
            <a:spLocks noGrp="1"/>
          </p:cNvSpPr>
          <p:nvPr>
            <p:ph type="title"/>
          </p:nvPr>
        </p:nvSpPr>
        <p:spPr>
          <a:xfrm>
            <a:off x="3560077" y="794805"/>
            <a:ext cx="7909874" cy="1056319"/>
          </a:xfrm>
        </p:spPr>
        <p:txBody>
          <a:bodyPr/>
          <a:lstStyle/>
          <a:p>
            <a:pPr algn="ctr"/>
            <a:r>
              <a:rPr lang="en-US" dirty="0"/>
              <a:t>Life feels like a balancing act</a:t>
            </a:r>
            <a:br>
              <a:rPr lang="en-US" dirty="0"/>
            </a:br>
            <a:r>
              <a:rPr lang="en-US" dirty="0"/>
              <a:t>everyday</a:t>
            </a:r>
          </a:p>
        </p:txBody>
      </p:sp>
      <p:sp>
        <p:nvSpPr>
          <p:cNvPr id="3" name="Text Placeholder 2">
            <a:extLst>
              <a:ext uri="{FF2B5EF4-FFF2-40B4-BE49-F238E27FC236}">
                <a16:creationId xmlns:a16="http://schemas.microsoft.com/office/drawing/2014/main" id="{F3F70705-1598-4D11-9DC1-C3C9B148C7F2}"/>
              </a:ext>
            </a:extLst>
          </p:cNvPr>
          <p:cNvSpPr>
            <a:spLocks noGrp="1"/>
          </p:cNvSpPr>
          <p:nvPr>
            <p:ph type="body" idx="1"/>
          </p:nvPr>
        </p:nvSpPr>
        <p:spPr>
          <a:xfrm>
            <a:off x="1447191" y="2019549"/>
            <a:ext cx="1944079" cy="801943"/>
          </a:xfrm>
        </p:spPr>
        <p:txBody>
          <a:bodyPr/>
          <a:lstStyle/>
          <a:p>
            <a:endParaRPr lang="en-US" dirty="0"/>
          </a:p>
        </p:txBody>
      </p:sp>
      <p:pic>
        <p:nvPicPr>
          <p:cNvPr id="8" name="Content Placeholder 7" descr="Business man walking a red tight rope">
            <a:extLst>
              <a:ext uri="{FF2B5EF4-FFF2-40B4-BE49-F238E27FC236}">
                <a16:creationId xmlns:a16="http://schemas.microsoft.com/office/drawing/2014/main" id="{8A498422-57EF-4AE4-8A03-6BD04467DF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6880" y="446315"/>
            <a:ext cx="3213197" cy="5423543"/>
          </a:xfrm>
        </p:spPr>
      </p:pic>
      <p:sp>
        <p:nvSpPr>
          <p:cNvPr id="5" name="Text Placeholder 4">
            <a:extLst>
              <a:ext uri="{FF2B5EF4-FFF2-40B4-BE49-F238E27FC236}">
                <a16:creationId xmlns:a16="http://schemas.microsoft.com/office/drawing/2014/main" id="{52D7278A-71C7-473F-B4B1-7D520882EF1F}"/>
              </a:ext>
            </a:extLst>
          </p:cNvPr>
          <p:cNvSpPr>
            <a:spLocks noGrp="1"/>
          </p:cNvSpPr>
          <p:nvPr>
            <p:ph type="body" sz="quarter" idx="3"/>
          </p:nvPr>
        </p:nvSpPr>
        <p:spPr>
          <a:xfrm>
            <a:off x="3962400" y="446315"/>
            <a:ext cx="7095112" cy="1404809"/>
          </a:xfrm>
        </p:spPr>
        <p:txBody>
          <a:bodyPr/>
          <a:lstStyle/>
          <a:p>
            <a:endParaRPr lang="en-US" dirty="0"/>
          </a:p>
        </p:txBody>
      </p:sp>
      <p:sp>
        <p:nvSpPr>
          <p:cNvPr id="6" name="Content Placeholder 5">
            <a:extLst>
              <a:ext uri="{FF2B5EF4-FFF2-40B4-BE49-F238E27FC236}">
                <a16:creationId xmlns:a16="http://schemas.microsoft.com/office/drawing/2014/main" id="{A6DBA66B-0FF0-458D-98D6-E4392AB1B94D}"/>
              </a:ext>
            </a:extLst>
          </p:cNvPr>
          <p:cNvSpPr>
            <a:spLocks noGrp="1"/>
          </p:cNvSpPr>
          <p:nvPr>
            <p:ph sz="quarter" idx="4"/>
          </p:nvPr>
        </p:nvSpPr>
        <p:spPr>
          <a:xfrm>
            <a:off x="3560077" y="2019549"/>
            <a:ext cx="7497436" cy="3955123"/>
          </a:xfrm>
        </p:spPr>
        <p:txBody>
          <a:bodyPr>
            <a:normAutofit lnSpcReduction="10000"/>
          </a:bodyPr>
          <a:lstStyle/>
          <a:p>
            <a:r>
              <a:rPr lang="en-US" dirty="0"/>
              <a:t>Balance is an issue with those affected with multiple sclerosis and that is with balancing life and responsibilities as well as true balance.</a:t>
            </a:r>
          </a:p>
          <a:p>
            <a:r>
              <a:rPr lang="en-US" dirty="0"/>
              <a:t>The inner ear is one of the main centers for a human’s balance.  Multiple sclerosis can affect the way the ears get the messages from the brain.</a:t>
            </a:r>
          </a:p>
          <a:p>
            <a:r>
              <a:rPr lang="en-US" dirty="0"/>
              <a:t>At times, the weakness and fatigue in muscles can cause physical balance issues.</a:t>
            </a:r>
          </a:p>
          <a:p>
            <a:r>
              <a:rPr lang="en-US" dirty="0"/>
              <a:t>Visual disturbances, nerve damage to extremities, sleep disturbances, temperature rise, infections, MS treatments, and muscle spasms can all enhance balance problems.</a:t>
            </a:r>
          </a:p>
          <a:p>
            <a:pPr lvl="8"/>
            <a:endParaRPr lang="en-US" dirty="0"/>
          </a:p>
        </p:txBody>
      </p:sp>
    </p:spTree>
    <p:extLst>
      <p:ext uri="{BB962C8B-B14F-4D97-AF65-F5344CB8AC3E}">
        <p14:creationId xmlns:p14="http://schemas.microsoft.com/office/powerpoint/2010/main" val="2191595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3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CB69DD8-F770-4830-B9FC-CF36979E7869}"/>
              </a:ext>
            </a:extLst>
          </p:cNvPr>
          <p:cNvSpPr>
            <a:spLocks noGrp="1"/>
          </p:cNvSpPr>
          <p:nvPr>
            <p:ph type="title"/>
          </p:nvPr>
        </p:nvSpPr>
        <p:spPr>
          <a:xfrm>
            <a:off x="1451580" y="804520"/>
            <a:ext cx="3530157" cy="1049235"/>
          </a:xfrm>
        </p:spPr>
        <p:txBody>
          <a:bodyPr>
            <a:normAutofit/>
          </a:bodyPr>
          <a:lstStyle/>
          <a:p>
            <a:br>
              <a:rPr lang="en-US" sz="2700"/>
            </a:br>
            <a:r>
              <a:rPr lang="en-US" sz="2700"/>
              <a:t>Heat intolerance</a:t>
            </a:r>
          </a:p>
        </p:txBody>
      </p:sp>
      <p:sp>
        <p:nvSpPr>
          <p:cNvPr id="38" name="Rectangle 3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Content Placeholder 8">
            <a:extLst>
              <a:ext uri="{FF2B5EF4-FFF2-40B4-BE49-F238E27FC236}">
                <a16:creationId xmlns:a16="http://schemas.microsoft.com/office/drawing/2014/main" id="{D70E976F-D51A-473D-8BDE-CC0F564E627E}"/>
              </a:ext>
            </a:extLst>
          </p:cNvPr>
          <p:cNvSpPr>
            <a:spLocks noGrp="1"/>
          </p:cNvSpPr>
          <p:nvPr>
            <p:ph idx="1"/>
          </p:nvPr>
        </p:nvSpPr>
        <p:spPr>
          <a:xfrm>
            <a:off x="1451581" y="2015732"/>
            <a:ext cx="3526523" cy="3450613"/>
          </a:xfrm>
        </p:spPr>
        <p:txBody>
          <a:bodyPr>
            <a:normAutofit/>
          </a:bodyPr>
          <a:lstStyle/>
          <a:p>
            <a:pPr marL="0" indent="0">
              <a:lnSpc>
                <a:spcPct val="110000"/>
              </a:lnSpc>
              <a:buClr>
                <a:srgbClr val="FDAA24"/>
              </a:buClr>
              <a:buNone/>
            </a:pPr>
            <a:r>
              <a:rPr lang="en-US" sz="1400" dirty="0"/>
              <a:t>Heat can send a person with MS into a flare.  It is the enemy of a person that is already weak or struggling.  Provide cooler choices for family or friends with MS.</a:t>
            </a:r>
          </a:p>
          <a:p>
            <a:pPr>
              <a:lnSpc>
                <a:spcPct val="110000"/>
              </a:lnSpc>
              <a:buClr>
                <a:srgbClr val="FDAA24"/>
              </a:buClr>
            </a:pPr>
            <a:r>
              <a:rPr lang="en-US" sz="1400" dirty="0"/>
              <a:t> Temperatures in a home should be set at a low and comfortable number.</a:t>
            </a:r>
          </a:p>
          <a:p>
            <a:pPr>
              <a:lnSpc>
                <a:spcPct val="110000"/>
              </a:lnSpc>
              <a:buClr>
                <a:srgbClr val="FDAA24"/>
              </a:buClr>
            </a:pPr>
            <a:r>
              <a:rPr lang="en-US" sz="1400" dirty="0"/>
              <a:t>Mowing a yard in the summer should not be done by someone with MS.  </a:t>
            </a:r>
          </a:p>
          <a:p>
            <a:pPr>
              <a:lnSpc>
                <a:spcPct val="110000"/>
              </a:lnSpc>
              <a:buClr>
                <a:srgbClr val="FDAA24"/>
              </a:buClr>
            </a:pPr>
            <a:r>
              <a:rPr lang="en-US" sz="1400" dirty="0"/>
              <a:t>Backyard barbecues are easiest at night.</a:t>
            </a:r>
          </a:p>
          <a:p>
            <a:pPr>
              <a:lnSpc>
                <a:spcPct val="110000"/>
              </a:lnSpc>
              <a:buClr>
                <a:srgbClr val="FDAA24"/>
              </a:buClr>
            </a:pPr>
            <a:r>
              <a:rPr lang="en-US" sz="1400" dirty="0"/>
              <a:t>Pool times should be early in the day or late in the evening.</a:t>
            </a:r>
          </a:p>
        </p:txBody>
      </p:sp>
      <p:grpSp>
        <p:nvGrpSpPr>
          <p:cNvPr id="40" name="Group 3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1" name="Rectangle 4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descr="The volcanic eruption at night">
            <a:extLst>
              <a:ext uri="{FF2B5EF4-FFF2-40B4-BE49-F238E27FC236}">
                <a16:creationId xmlns:a16="http://schemas.microsoft.com/office/drawing/2014/main" id="{D65B0F29-5E85-49F3-A536-A674A69E8817}"/>
              </a:ext>
            </a:extLst>
          </p:cNvPr>
          <p:cNvPicPr>
            <a:picLocks noChangeAspect="1"/>
          </p:cNvPicPr>
          <p:nvPr/>
        </p:nvPicPr>
        <p:blipFill rotWithShape="1">
          <a:blip r:embed="rId3">
            <a:extLst>
              <a:ext uri="{28A0092B-C50C-407E-A947-70E740481C1C}">
                <a14:useLocalDpi xmlns:a14="http://schemas.microsoft.com/office/drawing/2010/main" val="0"/>
              </a:ext>
            </a:extLst>
          </a:blip>
          <a:srcRect r="16755"/>
          <a:stretch/>
        </p:blipFill>
        <p:spPr>
          <a:xfrm>
            <a:off x="6093926" y="1116345"/>
            <a:ext cx="4821551" cy="3866172"/>
          </a:xfrm>
          <a:prstGeom prst="rect">
            <a:avLst/>
          </a:prstGeom>
        </p:spPr>
      </p:pic>
      <p:pic>
        <p:nvPicPr>
          <p:cNvPr id="44" name="Picture 4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4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3113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sndAc>
          <p:stSnd>
            <p:snd r:embed="rId2" name="whoosh.wav"/>
          </p:stSnd>
        </p:sndAc>
      </p:transition>
    </mc:Choice>
    <mc:Fallback>
      <p:transition spd="slow">
        <p:fade/>
        <p:sndAc>
          <p:stSnd>
            <p:snd r:embed="rId2" name="whoosh.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B42900-5FB1-48E3-ACEA-FA763F268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3D9885-0B3B-42FF-9D61-60DAE1CB0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75A18FAB-584B-4F26-9CF2-677F6991DD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20" name="Rectangle 19">
              <a:extLst>
                <a:ext uri="{FF2B5EF4-FFF2-40B4-BE49-F238E27FC236}">
                  <a16:creationId xmlns:a16="http://schemas.microsoft.com/office/drawing/2014/main" id="{5EB803CD-6D21-4F72-98EC-CD72881D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D59006-30FA-4C89-B82C-414CB766E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descr="Dog under blanket">
            <a:extLst>
              <a:ext uri="{FF2B5EF4-FFF2-40B4-BE49-F238E27FC236}">
                <a16:creationId xmlns:a16="http://schemas.microsoft.com/office/drawing/2014/main" id="{6B6A8E73-F6B3-473B-B4D2-825D4A38E86F}"/>
              </a:ext>
            </a:extLst>
          </p:cNvPr>
          <p:cNvPicPr>
            <a:picLocks noChangeAspect="1"/>
          </p:cNvPicPr>
          <p:nvPr/>
        </p:nvPicPr>
        <p:blipFill rotWithShape="1">
          <a:blip r:embed="rId2">
            <a:extLst>
              <a:ext uri="{28A0092B-C50C-407E-A947-70E740481C1C}">
                <a14:useLocalDpi xmlns:a14="http://schemas.microsoft.com/office/drawing/2010/main" val="0"/>
              </a:ext>
            </a:extLst>
          </a:blip>
          <a:srcRect t="281" r="3" b="293"/>
          <a:stretch/>
        </p:blipFill>
        <p:spPr>
          <a:xfrm>
            <a:off x="1279526" y="1116344"/>
            <a:ext cx="2799103" cy="1850789"/>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cxnSp>
        <p:nvCxnSpPr>
          <p:cNvPr id="23" name="Straight Connector 22">
            <a:extLst>
              <a:ext uri="{FF2B5EF4-FFF2-40B4-BE49-F238E27FC236}">
                <a16:creationId xmlns:a16="http://schemas.microsoft.com/office/drawing/2014/main" id="{E9E3E53F-B8EC-4C5F-9FC6-511053D0CE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7045214-FDDF-4414-9B9A-DA9A4D3D1A9C}"/>
              </a:ext>
            </a:extLst>
          </p:cNvPr>
          <p:cNvSpPr>
            <a:spLocks noGrp="1"/>
          </p:cNvSpPr>
          <p:nvPr>
            <p:ph type="title"/>
          </p:nvPr>
        </p:nvSpPr>
        <p:spPr>
          <a:xfrm>
            <a:off x="5196457" y="804519"/>
            <a:ext cx="5550357" cy="1049235"/>
          </a:xfrm>
        </p:spPr>
        <p:txBody>
          <a:bodyPr>
            <a:normAutofit/>
          </a:bodyPr>
          <a:lstStyle/>
          <a:p>
            <a:r>
              <a:rPr lang="en-US" sz="2200"/>
              <a:t>Walking can be difficult and sometimes it is hard to even get out of bed for those with MS</a:t>
            </a:r>
          </a:p>
        </p:txBody>
      </p:sp>
      <p:pic>
        <p:nvPicPr>
          <p:cNvPr id="7" name="Content Placeholder 6" descr="Person in snow">
            <a:extLst>
              <a:ext uri="{FF2B5EF4-FFF2-40B4-BE49-F238E27FC236}">
                <a16:creationId xmlns:a16="http://schemas.microsoft.com/office/drawing/2014/main" id="{C6C55081-A846-4E0A-8E24-0B3E69CFE587}"/>
              </a:ext>
            </a:extLst>
          </p:cNvPr>
          <p:cNvPicPr>
            <a:picLocks noChangeAspect="1"/>
          </p:cNvPicPr>
          <p:nvPr/>
        </p:nvPicPr>
        <p:blipFill rotWithShape="1">
          <a:blip r:embed="rId3">
            <a:extLst>
              <a:ext uri="{28A0092B-C50C-407E-A947-70E740481C1C}">
                <a14:useLocalDpi xmlns:a14="http://schemas.microsoft.com/office/drawing/2010/main" val="0"/>
              </a:ext>
            </a:extLst>
          </a:blip>
          <a:srcRect r="3" b="946"/>
          <a:stretch/>
        </p:blipFill>
        <p:spPr>
          <a:xfrm>
            <a:off x="1279526" y="3131726"/>
            <a:ext cx="2799103" cy="1850790"/>
          </a:xfrm>
          <a:prstGeom prst="rect">
            <a:avLst/>
          </a:prstGeom>
        </p:spPr>
      </p:pic>
      <p:sp>
        <p:nvSpPr>
          <p:cNvPr id="10" name="Content Placeholder 9">
            <a:extLst>
              <a:ext uri="{FF2B5EF4-FFF2-40B4-BE49-F238E27FC236}">
                <a16:creationId xmlns:a16="http://schemas.microsoft.com/office/drawing/2014/main" id="{A4727C95-9F0B-4954-98C2-2B7E067CF4DE}"/>
              </a:ext>
            </a:extLst>
          </p:cNvPr>
          <p:cNvSpPr>
            <a:spLocks noGrp="1"/>
          </p:cNvSpPr>
          <p:nvPr>
            <p:ph idx="1"/>
          </p:nvPr>
        </p:nvSpPr>
        <p:spPr>
          <a:xfrm>
            <a:off x="5196457" y="2015732"/>
            <a:ext cx="5550357" cy="3450613"/>
          </a:xfrm>
        </p:spPr>
        <p:txBody>
          <a:bodyPr>
            <a:normAutofit/>
          </a:bodyPr>
          <a:lstStyle/>
          <a:p>
            <a:pPr>
              <a:lnSpc>
                <a:spcPct val="110000"/>
              </a:lnSpc>
            </a:pPr>
            <a:r>
              <a:rPr lang="en-US" sz="1700" dirty="0"/>
              <a:t>Muscles can cramp or feel rigid.  It can be difficult to get started in the mornings due to pain and difficulty of moving.</a:t>
            </a:r>
          </a:p>
          <a:p>
            <a:pPr>
              <a:lnSpc>
                <a:spcPct val="110000"/>
              </a:lnSpc>
            </a:pPr>
            <a:r>
              <a:rPr lang="en-US" sz="1700" dirty="0"/>
              <a:t>A hike or brisk walk will not always be possible.</a:t>
            </a:r>
          </a:p>
          <a:p>
            <a:pPr>
              <a:lnSpc>
                <a:spcPct val="110000"/>
              </a:lnSpc>
            </a:pPr>
            <a:r>
              <a:rPr lang="en-US" sz="1700" dirty="0"/>
              <a:t>Shopping time should be shortened and no longer a marathon.</a:t>
            </a:r>
          </a:p>
          <a:p>
            <a:pPr>
              <a:lnSpc>
                <a:spcPct val="110000"/>
              </a:lnSpc>
            </a:pPr>
            <a:r>
              <a:rPr lang="en-US" sz="1700" dirty="0"/>
              <a:t>Standing in line for a long period of time can be difficult and should always be considered.  Especially for food.</a:t>
            </a:r>
          </a:p>
          <a:p>
            <a:pPr>
              <a:lnSpc>
                <a:spcPct val="110000"/>
              </a:lnSpc>
            </a:pPr>
            <a:r>
              <a:rPr lang="en-US" sz="1700" dirty="0"/>
              <a:t>Plans should always incorporate time for rest periods regardless of activity.</a:t>
            </a:r>
          </a:p>
        </p:txBody>
      </p:sp>
      <p:pic>
        <p:nvPicPr>
          <p:cNvPr id="25" name="Picture 24">
            <a:extLst>
              <a:ext uri="{FF2B5EF4-FFF2-40B4-BE49-F238E27FC236}">
                <a16:creationId xmlns:a16="http://schemas.microsoft.com/office/drawing/2014/main" id="{4EEF8F14-688E-4183-927F-F2F26971FF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610D637D-57B0-4D5B-859D-4528AFFF62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544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DB471-D116-4405-80AF-1BA944DA6CAD}"/>
              </a:ext>
            </a:extLst>
          </p:cNvPr>
          <p:cNvSpPr>
            <a:spLocks noGrp="1"/>
          </p:cNvSpPr>
          <p:nvPr>
            <p:ph type="title"/>
          </p:nvPr>
        </p:nvSpPr>
        <p:spPr/>
        <p:txBody>
          <a:bodyPr/>
          <a:lstStyle/>
          <a:p>
            <a:pPr algn="ctr"/>
            <a:br>
              <a:rPr lang="en-US" dirty="0"/>
            </a:br>
            <a:r>
              <a:rPr lang="en-US" dirty="0"/>
              <a:t>Whole body effects</a:t>
            </a:r>
          </a:p>
        </p:txBody>
      </p:sp>
      <p:sp>
        <p:nvSpPr>
          <p:cNvPr id="5" name="Text Placeholder 4">
            <a:extLst>
              <a:ext uri="{FF2B5EF4-FFF2-40B4-BE49-F238E27FC236}">
                <a16:creationId xmlns:a16="http://schemas.microsoft.com/office/drawing/2014/main" id="{9510715A-7DE0-4DC0-901D-0592952E13AA}"/>
              </a:ext>
            </a:extLst>
          </p:cNvPr>
          <p:cNvSpPr>
            <a:spLocks noGrp="1"/>
          </p:cNvSpPr>
          <p:nvPr>
            <p:ph type="body" idx="1"/>
          </p:nvPr>
        </p:nvSpPr>
        <p:spPr/>
        <p:txBody>
          <a:bodyPr/>
          <a:lstStyle/>
          <a:p>
            <a:pPr algn="ctr"/>
            <a:r>
              <a:rPr lang="en-US" dirty="0"/>
              <a:t>mood</a:t>
            </a:r>
          </a:p>
        </p:txBody>
      </p:sp>
      <p:sp>
        <p:nvSpPr>
          <p:cNvPr id="6" name="Content Placeholder 5">
            <a:extLst>
              <a:ext uri="{FF2B5EF4-FFF2-40B4-BE49-F238E27FC236}">
                <a16:creationId xmlns:a16="http://schemas.microsoft.com/office/drawing/2014/main" id="{BD594590-10F5-4DB8-A339-8E61860199E2}"/>
              </a:ext>
            </a:extLst>
          </p:cNvPr>
          <p:cNvSpPr>
            <a:spLocks noGrp="1"/>
          </p:cNvSpPr>
          <p:nvPr>
            <p:ph sz="half" idx="2"/>
          </p:nvPr>
        </p:nvSpPr>
        <p:spPr/>
        <p:txBody>
          <a:bodyPr>
            <a:normAutofit fontScale="77500" lnSpcReduction="20000"/>
          </a:bodyPr>
          <a:lstStyle/>
          <a:p>
            <a:r>
              <a:rPr lang="en-US" dirty="0"/>
              <a:t>Anxiety is heightened and depression is more prevalent.  This can be due to the disease process.  Also, not knowing how the disease may progress can leave someone depressed and anxious.</a:t>
            </a:r>
          </a:p>
          <a:p>
            <a:r>
              <a:rPr lang="en-US" dirty="0"/>
              <a:t>Fear of not being able to maintain a home, take care of the children or spouse, or losing the ability to work or even walk.</a:t>
            </a:r>
          </a:p>
          <a:p>
            <a:r>
              <a:rPr lang="en-US" dirty="0"/>
              <a:t>Crying with little instigation.  Laughing inappropriately.  This is called pseudobulbar affect.</a:t>
            </a:r>
          </a:p>
        </p:txBody>
      </p:sp>
      <p:sp>
        <p:nvSpPr>
          <p:cNvPr id="7" name="Text Placeholder 6">
            <a:extLst>
              <a:ext uri="{FF2B5EF4-FFF2-40B4-BE49-F238E27FC236}">
                <a16:creationId xmlns:a16="http://schemas.microsoft.com/office/drawing/2014/main" id="{1E2ACDD7-EBA5-4D25-958B-F01B9DA2BDB1}"/>
              </a:ext>
            </a:extLst>
          </p:cNvPr>
          <p:cNvSpPr>
            <a:spLocks noGrp="1"/>
          </p:cNvSpPr>
          <p:nvPr>
            <p:ph type="body" sz="quarter" idx="3"/>
          </p:nvPr>
        </p:nvSpPr>
        <p:spPr/>
        <p:txBody>
          <a:bodyPr/>
          <a:lstStyle/>
          <a:p>
            <a:pPr algn="ctr"/>
            <a:r>
              <a:rPr lang="en-US" dirty="0"/>
              <a:t>sensory</a:t>
            </a:r>
          </a:p>
        </p:txBody>
      </p:sp>
      <p:sp>
        <p:nvSpPr>
          <p:cNvPr id="8" name="Content Placeholder 7">
            <a:extLst>
              <a:ext uri="{FF2B5EF4-FFF2-40B4-BE49-F238E27FC236}">
                <a16:creationId xmlns:a16="http://schemas.microsoft.com/office/drawing/2014/main" id="{84EAA596-5E16-4092-8F3C-7C4A4A80D1EC}"/>
              </a:ext>
            </a:extLst>
          </p:cNvPr>
          <p:cNvSpPr>
            <a:spLocks noGrp="1"/>
          </p:cNvSpPr>
          <p:nvPr>
            <p:ph sz="quarter" idx="4"/>
          </p:nvPr>
        </p:nvSpPr>
        <p:spPr/>
        <p:txBody>
          <a:bodyPr>
            <a:normAutofit fontScale="77500" lnSpcReduction="20000"/>
          </a:bodyPr>
          <a:lstStyle/>
          <a:p>
            <a:r>
              <a:rPr lang="en-US" dirty="0"/>
              <a:t>Inability to taste things as well.</a:t>
            </a:r>
          </a:p>
          <a:p>
            <a:r>
              <a:rPr lang="en-US" dirty="0"/>
              <a:t>Inability to feel the sensation of touch.</a:t>
            </a:r>
          </a:p>
          <a:p>
            <a:r>
              <a:rPr lang="en-US" dirty="0"/>
              <a:t>Tingling or burning of fingers, toes, feet.</a:t>
            </a:r>
          </a:p>
          <a:p>
            <a:r>
              <a:rPr lang="en-US" dirty="0"/>
              <a:t>Literal feeling of being on pins and needles.</a:t>
            </a:r>
          </a:p>
          <a:p>
            <a:r>
              <a:rPr lang="en-US" dirty="0"/>
              <a:t>Cannot process what is being heard.</a:t>
            </a:r>
          </a:p>
          <a:p>
            <a:r>
              <a:rPr lang="en-US" dirty="0"/>
              <a:t>Facial numbness and difficulty swallowing.</a:t>
            </a:r>
          </a:p>
          <a:p>
            <a:endParaRPr lang="en-US" dirty="0"/>
          </a:p>
          <a:p>
            <a:pPr marL="0" indent="0">
              <a:buNone/>
            </a:pPr>
            <a:endParaRPr lang="en-US" dirty="0"/>
          </a:p>
        </p:txBody>
      </p:sp>
    </p:spTree>
    <p:extLst>
      <p:ext uri="{BB962C8B-B14F-4D97-AF65-F5344CB8AC3E}">
        <p14:creationId xmlns:p14="http://schemas.microsoft.com/office/powerpoint/2010/main" val="14554680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4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8" name="Rectangle 47">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4DF29945-A404-42BE-8F5A-2442C993CAA0}"/>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a:t>One person’s greatest concern</a:t>
            </a:r>
          </a:p>
        </p:txBody>
      </p:sp>
      <p:sp>
        <p:nvSpPr>
          <p:cNvPr id="52" name="Rectangle 51">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ext Placeholder 9">
            <a:extLst>
              <a:ext uri="{FF2B5EF4-FFF2-40B4-BE49-F238E27FC236}">
                <a16:creationId xmlns:a16="http://schemas.microsoft.com/office/drawing/2014/main" id="{01FB825E-A075-468B-B250-E2B2AF648744}"/>
              </a:ext>
            </a:extLst>
          </p:cNvPr>
          <p:cNvSpPr>
            <a:spLocks noGrp="1"/>
          </p:cNvSpPr>
          <p:nvPr>
            <p:ph type="body" sz="half" idx="2"/>
          </p:nvPr>
        </p:nvSpPr>
        <p:spPr>
          <a:xfrm>
            <a:off x="1451580" y="2015732"/>
            <a:ext cx="5550355" cy="3450613"/>
          </a:xfrm>
        </p:spPr>
        <p:txBody>
          <a:bodyPr vert="horz" lIns="91440" tIns="45720" rIns="91440" bIns="45720" rtlCol="0" anchor="t">
            <a:normAutofit lnSpcReduction="10000"/>
          </a:bodyPr>
          <a:lstStyle/>
          <a:p>
            <a:r>
              <a:rPr lang="en-US" dirty="0"/>
              <a:t>Brain function and comprehension are the areas most affected but are the least seen and the hardest to explain.  With this disease the signals get scrambled or become much like Times Square in New York City.  Too much information, lights, horns, talking, screaming, music, and separation all at one time (Sands, J., 2021).   </a:t>
            </a:r>
          </a:p>
          <a:p>
            <a:r>
              <a:rPr lang="en-US" dirty="0"/>
              <a:t>Be patient and kind to someone with MS and look for facial cues that may show confusion or frustration.  Remember that just because you don’t see it on the outside does not mean someone is not struggling.</a:t>
            </a:r>
          </a:p>
        </p:txBody>
      </p:sp>
      <p:grpSp>
        <p:nvGrpSpPr>
          <p:cNvPr id="54" name="Group 53">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55" name="Rectangle 54">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descr="Human brain nerve cells">
            <a:extLst>
              <a:ext uri="{FF2B5EF4-FFF2-40B4-BE49-F238E27FC236}">
                <a16:creationId xmlns:a16="http://schemas.microsoft.com/office/drawing/2014/main" id="{B667E3ED-54BF-430C-8F05-C8E37966E35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192" r="33507" b="-2"/>
          <a:stretch/>
        </p:blipFill>
        <p:spPr>
          <a:xfrm>
            <a:off x="8116373" y="1116345"/>
            <a:ext cx="2799103" cy="3866172"/>
          </a:xfrm>
          <a:prstGeom prst="rect">
            <a:avLst/>
          </a:prstGeom>
        </p:spPr>
      </p:pic>
      <p:pic>
        <p:nvPicPr>
          <p:cNvPr id="58" name="Picture 57">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099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586B-A452-49AB-A0A0-4CCE98DAE9BB}"/>
              </a:ext>
            </a:extLst>
          </p:cNvPr>
          <p:cNvSpPr>
            <a:spLocks noGrp="1"/>
          </p:cNvSpPr>
          <p:nvPr>
            <p:ph type="title"/>
          </p:nvPr>
        </p:nvSpPr>
        <p:spPr>
          <a:xfrm>
            <a:off x="1451578" y="456176"/>
            <a:ext cx="9603275" cy="1049235"/>
          </a:xfrm>
        </p:spPr>
        <p:txBody>
          <a:bodyPr>
            <a:normAutofit fontScale="90000"/>
          </a:bodyPr>
          <a:lstStyle/>
          <a:p>
            <a:pPr algn="ctr"/>
            <a:r>
              <a:rPr lang="en-US" dirty="0">
                <a:solidFill>
                  <a:srgbClr val="FF0000"/>
                </a:solidFill>
              </a:rPr>
              <a:t>Fatigue</a:t>
            </a:r>
            <a:br>
              <a:rPr lang="en-US" dirty="0"/>
            </a:br>
            <a:r>
              <a:rPr lang="en-US" dirty="0"/>
              <a:t>the major symptom that affects daily living of someone with multiple sclerosis</a:t>
            </a:r>
          </a:p>
        </p:txBody>
      </p:sp>
      <p:sp>
        <p:nvSpPr>
          <p:cNvPr id="3" name="Content Placeholder 2">
            <a:extLst>
              <a:ext uri="{FF2B5EF4-FFF2-40B4-BE49-F238E27FC236}">
                <a16:creationId xmlns:a16="http://schemas.microsoft.com/office/drawing/2014/main" id="{F945A820-4CFC-4C93-AB3B-0547D802A1C4}"/>
              </a:ext>
            </a:extLst>
          </p:cNvPr>
          <p:cNvSpPr>
            <a:spLocks noGrp="1"/>
          </p:cNvSpPr>
          <p:nvPr>
            <p:ph idx="1"/>
          </p:nvPr>
        </p:nvSpPr>
        <p:spPr/>
        <p:txBody>
          <a:bodyPr/>
          <a:lstStyle/>
          <a:p>
            <a:r>
              <a:rPr lang="en-US" dirty="0"/>
              <a:t>Fatigue can not be seen but is felt very often by someone with MS.</a:t>
            </a:r>
          </a:p>
          <a:p>
            <a:r>
              <a:rPr lang="en-US" dirty="0"/>
              <a:t>Fatigue frustrates patient, spouse, children, friends, family.</a:t>
            </a:r>
          </a:p>
          <a:p>
            <a:r>
              <a:rPr lang="en-US" dirty="0"/>
              <a:t>The number one trigger for fatigue is heat exposure.</a:t>
            </a:r>
          </a:p>
          <a:p>
            <a:r>
              <a:rPr lang="en-US" dirty="0"/>
              <a:t>Fatigue is the main reason for job loss for those affected by MS.</a:t>
            </a:r>
          </a:p>
          <a:p>
            <a:r>
              <a:rPr lang="en-US" dirty="0"/>
              <a:t>Fatigue cannot always be prevented but it can be helped and understood.</a:t>
            </a:r>
          </a:p>
          <a:p>
            <a:r>
              <a:rPr lang="en-US" dirty="0"/>
              <a:t>Fatigue makes all other symptoms of MS worse and more difficult to manage.</a:t>
            </a:r>
          </a:p>
          <a:p>
            <a:pPr marL="0" indent="0">
              <a:buNone/>
            </a:pPr>
            <a:r>
              <a:rPr lang="en-US" dirty="0"/>
              <a:t>							(National MS Society, 2019)</a:t>
            </a:r>
          </a:p>
          <a:p>
            <a:endParaRPr lang="en-US" dirty="0"/>
          </a:p>
        </p:txBody>
      </p:sp>
    </p:spTree>
    <p:extLst>
      <p:ext uri="{BB962C8B-B14F-4D97-AF65-F5344CB8AC3E}">
        <p14:creationId xmlns:p14="http://schemas.microsoft.com/office/powerpoint/2010/main" val="3980372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28070</TotalTime>
  <Words>1518</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Times New Roman</vt:lpstr>
      <vt:lpstr>Gallery</vt:lpstr>
      <vt:lpstr>Giving support to those with multiple sclerosis</vt:lpstr>
      <vt:lpstr>To support family members or friends with multiple sclerosis there must be an understanding of the disease process</vt:lpstr>
      <vt:lpstr>Risk factors of multiple sclerosis</vt:lpstr>
      <vt:lpstr>Life feels like a balancing act everyday</vt:lpstr>
      <vt:lpstr> Heat intolerance</vt:lpstr>
      <vt:lpstr>Walking can be difficult and sometimes it is hard to even get out of bed for those with MS</vt:lpstr>
      <vt:lpstr> Whole body effects</vt:lpstr>
      <vt:lpstr>One person’s greatest concern</vt:lpstr>
      <vt:lpstr>Fatigue the major symptom that affects daily living of someone with multiple sclerosis</vt:lpstr>
      <vt:lpstr>How do you help? First and foremost,  you just ask.</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life with multiple sclerosis</dc:title>
  <dc:creator>Tonya Buchanan</dc:creator>
  <cp:lastModifiedBy>Tonya Buchanan</cp:lastModifiedBy>
  <cp:revision>30</cp:revision>
  <dcterms:created xsi:type="dcterms:W3CDTF">2021-03-17T22:01:27Z</dcterms:created>
  <dcterms:modified xsi:type="dcterms:W3CDTF">2021-04-11T21:21:24Z</dcterms:modified>
</cp:coreProperties>
</file>