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sldIdLst>
    <p:sldId id="256" r:id="rId2"/>
    <p:sldId id="257" r:id="rId3"/>
    <p:sldId id="268" r:id="rId4"/>
    <p:sldId id="258" r:id="rId5"/>
    <p:sldId id="269" r:id="rId6"/>
    <p:sldId id="260" r:id="rId7"/>
    <p:sldId id="259" r:id="rId8"/>
    <p:sldId id="267"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3DB3D-88EE-4131-89B4-DF1503B868E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374D16A-3F18-4166-BEF4-D5FF0C8BCF10}">
      <dgm:prSet/>
      <dgm:spPr/>
      <dgm:t>
        <a:bodyPr/>
        <a:lstStyle/>
        <a:p>
          <a:r>
            <a:rPr lang="en-US"/>
            <a:t>Diarrhea, loose and watery stools up to 10 times a day.</a:t>
          </a:r>
        </a:p>
      </dgm:t>
    </dgm:pt>
    <dgm:pt modelId="{AFED2FC3-150F-49FE-89E6-DEB981B11E90}" type="parTrans" cxnId="{9FE945B0-D0C2-4F3D-A63F-78827DA40D77}">
      <dgm:prSet/>
      <dgm:spPr/>
      <dgm:t>
        <a:bodyPr/>
        <a:lstStyle/>
        <a:p>
          <a:endParaRPr lang="en-US"/>
        </a:p>
      </dgm:t>
    </dgm:pt>
    <dgm:pt modelId="{D6560784-38B0-4E0A-9E44-2444D1782FDF}" type="sibTrans" cxnId="{9FE945B0-D0C2-4F3D-A63F-78827DA40D77}">
      <dgm:prSet/>
      <dgm:spPr/>
      <dgm:t>
        <a:bodyPr/>
        <a:lstStyle/>
        <a:p>
          <a:endParaRPr lang="en-US"/>
        </a:p>
      </dgm:t>
    </dgm:pt>
    <dgm:pt modelId="{718DAEDB-3841-4339-80FA-1F9ADB36326E}">
      <dgm:prSet/>
      <dgm:spPr/>
      <dgm:t>
        <a:bodyPr/>
        <a:lstStyle/>
        <a:p>
          <a:r>
            <a:rPr lang="en-US"/>
            <a:t>Stomach pain caused by toxins may create inflammation of the lining of the colon.</a:t>
          </a:r>
        </a:p>
      </dgm:t>
    </dgm:pt>
    <dgm:pt modelId="{901AFB8C-6E51-4820-8922-9A35366F7609}" type="parTrans" cxnId="{9BEDAD15-4A38-43D3-9DC4-E2FBBD5AB9BE}">
      <dgm:prSet/>
      <dgm:spPr/>
      <dgm:t>
        <a:bodyPr/>
        <a:lstStyle/>
        <a:p>
          <a:endParaRPr lang="en-US"/>
        </a:p>
      </dgm:t>
    </dgm:pt>
    <dgm:pt modelId="{C94CDF5E-E6B1-4038-9FFD-B42A80395A1A}" type="sibTrans" cxnId="{9BEDAD15-4A38-43D3-9DC4-E2FBBD5AB9BE}">
      <dgm:prSet/>
      <dgm:spPr/>
      <dgm:t>
        <a:bodyPr/>
        <a:lstStyle/>
        <a:p>
          <a:endParaRPr lang="en-US"/>
        </a:p>
      </dgm:t>
    </dgm:pt>
    <dgm:pt modelId="{612857A7-CB30-43ED-A6F3-C1D8A94882F1}">
      <dgm:prSet/>
      <dgm:spPr/>
      <dgm:t>
        <a:bodyPr/>
        <a:lstStyle/>
        <a:p>
          <a:r>
            <a:rPr lang="en-US"/>
            <a:t>Fever, due to the body trying to kill the bacteria invading the body.</a:t>
          </a:r>
        </a:p>
      </dgm:t>
    </dgm:pt>
    <dgm:pt modelId="{1BED22AC-5666-4B31-BA6F-A254B05955FF}" type="parTrans" cxnId="{69E03C42-6073-4908-A580-E34EDB23D70C}">
      <dgm:prSet/>
      <dgm:spPr/>
      <dgm:t>
        <a:bodyPr/>
        <a:lstStyle/>
        <a:p>
          <a:endParaRPr lang="en-US"/>
        </a:p>
      </dgm:t>
    </dgm:pt>
    <dgm:pt modelId="{1E1F1875-2DC9-4BD4-AAFB-48332416BCD1}" type="sibTrans" cxnId="{69E03C42-6073-4908-A580-E34EDB23D70C}">
      <dgm:prSet/>
      <dgm:spPr/>
      <dgm:t>
        <a:bodyPr/>
        <a:lstStyle/>
        <a:p>
          <a:endParaRPr lang="en-US"/>
        </a:p>
      </dgm:t>
    </dgm:pt>
    <dgm:pt modelId="{DC8AA7EC-20B4-4769-94D9-B445E3CF6BBE}">
      <dgm:prSet/>
      <dgm:spPr/>
      <dgm:t>
        <a:bodyPr/>
        <a:lstStyle/>
        <a:p>
          <a:r>
            <a:rPr lang="en-US"/>
            <a:t>Chills that often accompany a fever as the body tries to neutralize the internal temperature.</a:t>
          </a:r>
        </a:p>
      </dgm:t>
    </dgm:pt>
    <dgm:pt modelId="{61376116-A815-47ED-B6FD-B40A6006F64B}" type="parTrans" cxnId="{13973A48-337A-403F-8FF4-5A74C470219B}">
      <dgm:prSet/>
      <dgm:spPr/>
      <dgm:t>
        <a:bodyPr/>
        <a:lstStyle/>
        <a:p>
          <a:endParaRPr lang="en-US"/>
        </a:p>
      </dgm:t>
    </dgm:pt>
    <dgm:pt modelId="{A9315455-CCFF-49ED-9234-E0F714E581CC}" type="sibTrans" cxnId="{13973A48-337A-403F-8FF4-5A74C470219B}">
      <dgm:prSet/>
      <dgm:spPr/>
      <dgm:t>
        <a:bodyPr/>
        <a:lstStyle/>
        <a:p>
          <a:endParaRPr lang="en-US"/>
        </a:p>
      </dgm:t>
    </dgm:pt>
    <dgm:pt modelId="{139A607F-7E1C-40B6-93F0-812D8FD91C02}">
      <dgm:prSet/>
      <dgm:spPr/>
      <dgm:t>
        <a:bodyPr/>
        <a:lstStyle/>
        <a:p>
          <a:r>
            <a:rPr lang="en-US"/>
            <a:t>Abdominal bloating due to the colon inflammation and the toxins being produced.</a:t>
          </a:r>
        </a:p>
      </dgm:t>
    </dgm:pt>
    <dgm:pt modelId="{1D2452FB-14B8-45E6-8CD8-5BAB17C69F61}" type="parTrans" cxnId="{64CDF7D8-E9A2-4B2E-BD58-EA725FA7F0EF}">
      <dgm:prSet/>
      <dgm:spPr/>
      <dgm:t>
        <a:bodyPr/>
        <a:lstStyle/>
        <a:p>
          <a:endParaRPr lang="en-US"/>
        </a:p>
      </dgm:t>
    </dgm:pt>
    <dgm:pt modelId="{E1602D7D-C187-4E4E-84B1-7F0DE9C9EE56}" type="sibTrans" cxnId="{64CDF7D8-E9A2-4B2E-BD58-EA725FA7F0EF}">
      <dgm:prSet/>
      <dgm:spPr/>
      <dgm:t>
        <a:bodyPr/>
        <a:lstStyle/>
        <a:p>
          <a:endParaRPr lang="en-US"/>
        </a:p>
      </dgm:t>
    </dgm:pt>
    <dgm:pt modelId="{63BB8AE3-2B2F-4B7F-82AA-774ACB01B0DC}">
      <dgm:prSet/>
      <dgm:spPr/>
      <dgm:t>
        <a:bodyPr/>
        <a:lstStyle/>
        <a:p>
          <a:r>
            <a:rPr lang="en-US"/>
            <a:t>Abdominal pain that may range from mild to severe.</a:t>
          </a:r>
        </a:p>
      </dgm:t>
    </dgm:pt>
    <dgm:pt modelId="{FE1FABE8-3D41-4072-942F-3793D6EC7BA5}" type="parTrans" cxnId="{13ACEDA6-B2D7-4DC5-A013-1E1B8CCD24D2}">
      <dgm:prSet/>
      <dgm:spPr/>
      <dgm:t>
        <a:bodyPr/>
        <a:lstStyle/>
        <a:p>
          <a:endParaRPr lang="en-US"/>
        </a:p>
      </dgm:t>
    </dgm:pt>
    <dgm:pt modelId="{FC173A00-F21D-4C19-B9E9-544E1BB33F90}" type="sibTrans" cxnId="{13ACEDA6-B2D7-4DC5-A013-1E1B8CCD24D2}">
      <dgm:prSet/>
      <dgm:spPr/>
      <dgm:t>
        <a:bodyPr/>
        <a:lstStyle/>
        <a:p>
          <a:endParaRPr lang="en-US"/>
        </a:p>
      </dgm:t>
    </dgm:pt>
    <dgm:pt modelId="{5CF42BD4-C39B-4D51-B719-98D37539F235}">
      <dgm:prSet/>
      <dgm:spPr/>
      <dgm:t>
        <a:bodyPr/>
        <a:lstStyle/>
        <a:p>
          <a:r>
            <a:rPr lang="en-US"/>
            <a:t>Vomiting that may be in response of the body trying to expel the bacteria.</a:t>
          </a:r>
        </a:p>
      </dgm:t>
    </dgm:pt>
    <dgm:pt modelId="{72A79EC8-1DF6-4B51-8535-377EC0DB336E}" type="parTrans" cxnId="{0D288056-A42E-4303-938B-FB21EF24ECA3}">
      <dgm:prSet/>
      <dgm:spPr/>
      <dgm:t>
        <a:bodyPr/>
        <a:lstStyle/>
        <a:p>
          <a:endParaRPr lang="en-US"/>
        </a:p>
      </dgm:t>
    </dgm:pt>
    <dgm:pt modelId="{77BB8771-3314-4C1D-A838-FF64B6167AD6}" type="sibTrans" cxnId="{0D288056-A42E-4303-938B-FB21EF24ECA3}">
      <dgm:prSet/>
      <dgm:spPr/>
      <dgm:t>
        <a:bodyPr/>
        <a:lstStyle/>
        <a:p>
          <a:endParaRPr lang="en-US"/>
        </a:p>
      </dgm:t>
    </dgm:pt>
    <dgm:pt modelId="{86809D63-A382-4C8D-BE1B-04C0104B738E}">
      <dgm:prSet/>
      <dgm:spPr/>
      <dgm:t>
        <a:bodyPr/>
        <a:lstStyle/>
        <a:p>
          <a:r>
            <a:rPr lang="en-US" dirty="0"/>
            <a:t>Dehydration that may be due to vomiting and diarrhea.</a:t>
          </a:r>
        </a:p>
      </dgm:t>
    </dgm:pt>
    <dgm:pt modelId="{57B56B29-55BC-46E0-A264-047631DD9103}" type="parTrans" cxnId="{D33D34A7-4BB6-4DC6-BA18-3F2A4949818D}">
      <dgm:prSet/>
      <dgm:spPr/>
      <dgm:t>
        <a:bodyPr/>
        <a:lstStyle/>
        <a:p>
          <a:endParaRPr lang="en-US"/>
        </a:p>
      </dgm:t>
    </dgm:pt>
    <dgm:pt modelId="{44B25E33-436D-4B2C-9E54-6837457E0BFB}" type="sibTrans" cxnId="{D33D34A7-4BB6-4DC6-BA18-3F2A4949818D}">
      <dgm:prSet/>
      <dgm:spPr/>
      <dgm:t>
        <a:bodyPr/>
        <a:lstStyle/>
        <a:p>
          <a:endParaRPr lang="en-US"/>
        </a:p>
      </dgm:t>
    </dgm:pt>
    <dgm:pt modelId="{AE5D0D46-E892-46C2-AC7E-FA322239AACC}" type="pres">
      <dgm:prSet presAssocID="{6133DB3D-88EE-4131-89B4-DF1503B868E1}" presName="linear" presStyleCnt="0">
        <dgm:presLayoutVars>
          <dgm:animLvl val="lvl"/>
          <dgm:resizeHandles val="exact"/>
        </dgm:presLayoutVars>
      </dgm:prSet>
      <dgm:spPr/>
    </dgm:pt>
    <dgm:pt modelId="{40BD6512-AC6D-42BC-AA00-FDABBD686991}" type="pres">
      <dgm:prSet presAssocID="{1374D16A-3F18-4166-BEF4-D5FF0C8BCF10}" presName="parentText" presStyleLbl="node1" presStyleIdx="0" presStyleCnt="8">
        <dgm:presLayoutVars>
          <dgm:chMax val="0"/>
          <dgm:bulletEnabled val="1"/>
        </dgm:presLayoutVars>
      </dgm:prSet>
      <dgm:spPr/>
    </dgm:pt>
    <dgm:pt modelId="{1B2F8ED0-C817-4A3A-900B-AA48BF9B77A8}" type="pres">
      <dgm:prSet presAssocID="{D6560784-38B0-4E0A-9E44-2444D1782FDF}" presName="spacer" presStyleCnt="0"/>
      <dgm:spPr/>
    </dgm:pt>
    <dgm:pt modelId="{0D8EAEAE-0256-4427-86CF-8D9D7164F3CB}" type="pres">
      <dgm:prSet presAssocID="{718DAEDB-3841-4339-80FA-1F9ADB36326E}" presName="parentText" presStyleLbl="node1" presStyleIdx="1" presStyleCnt="8">
        <dgm:presLayoutVars>
          <dgm:chMax val="0"/>
          <dgm:bulletEnabled val="1"/>
        </dgm:presLayoutVars>
      </dgm:prSet>
      <dgm:spPr/>
    </dgm:pt>
    <dgm:pt modelId="{D746372D-32A3-4CAA-BEFB-32A3867C4F60}" type="pres">
      <dgm:prSet presAssocID="{C94CDF5E-E6B1-4038-9FFD-B42A80395A1A}" presName="spacer" presStyleCnt="0"/>
      <dgm:spPr/>
    </dgm:pt>
    <dgm:pt modelId="{D2CF3F24-CAE6-4C21-87A1-869237765E18}" type="pres">
      <dgm:prSet presAssocID="{612857A7-CB30-43ED-A6F3-C1D8A94882F1}" presName="parentText" presStyleLbl="node1" presStyleIdx="2" presStyleCnt="8">
        <dgm:presLayoutVars>
          <dgm:chMax val="0"/>
          <dgm:bulletEnabled val="1"/>
        </dgm:presLayoutVars>
      </dgm:prSet>
      <dgm:spPr/>
    </dgm:pt>
    <dgm:pt modelId="{F8EE04BA-1A59-4585-BE40-ABCB459F5C13}" type="pres">
      <dgm:prSet presAssocID="{1E1F1875-2DC9-4BD4-AAFB-48332416BCD1}" presName="spacer" presStyleCnt="0"/>
      <dgm:spPr/>
    </dgm:pt>
    <dgm:pt modelId="{37009D6D-0FAC-43B1-ADE3-41B977858006}" type="pres">
      <dgm:prSet presAssocID="{DC8AA7EC-20B4-4769-94D9-B445E3CF6BBE}" presName="parentText" presStyleLbl="node1" presStyleIdx="3" presStyleCnt="8">
        <dgm:presLayoutVars>
          <dgm:chMax val="0"/>
          <dgm:bulletEnabled val="1"/>
        </dgm:presLayoutVars>
      </dgm:prSet>
      <dgm:spPr/>
    </dgm:pt>
    <dgm:pt modelId="{780E1973-7C1F-418A-925A-D9AC11860867}" type="pres">
      <dgm:prSet presAssocID="{A9315455-CCFF-49ED-9234-E0F714E581CC}" presName="spacer" presStyleCnt="0"/>
      <dgm:spPr/>
    </dgm:pt>
    <dgm:pt modelId="{DE385E63-C0B4-47AD-AF84-6E5D0A1F5615}" type="pres">
      <dgm:prSet presAssocID="{139A607F-7E1C-40B6-93F0-812D8FD91C02}" presName="parentText" presStyleLbl="node1" presStyleIdx="4" presStyleCnt="8">
        <dgm:presLayoutVars>
          <dgm:chMax val="0"/>
          <dgm:bulletEnabled val="1"/>
        </dgm:presLayoutVars>
      </dgm:prSet>
      <dgm:spPr/>
    </dgm:pt>
    <dgm:pt modelId="{120EB4BB-20D2-4B32-869C-1F1D0706DF54}" type="pres">
      <dgm:prSet presAssocID="{E1602D7D-C187-4E4E-84B1-7F0DE9C9EE56}" presName="spacer" presStyleCnt="0"/>
      <dgm:spPr/>
    </dgm:pt>
    <dgm:pt modelId="{92002857-35BA-4B48-9416-E1A05AD29B6F}" type="pres">
      <dgm:prSet presAssocID="{63BB8AE3-2B2F-4B7F-82AA-774ACB01B0DC}" presName="parentText" presStyleLbl="node1" presStyleIdx="5" presStyleCnt="8">
        <dgm:presLayoutVars>
          <dgm:chMax val="0"/>
          <dgm:bulletEnabled val="1"/>
        </dgm:presLayoutVars>
      </dgm:prSet>
      <dgm:spPr/>
    </dgm:pt>
    <dgm:pt modelId="{D6A7EA26-5B8D-4A96-B499-10770D33AB84}" type="pres">
      <dgm:prSet presAssocID="{FC173A00-F21D-4C19-B9E9-544E1BB33F90}" presName="spacer" presStyleCnt="0"/>
      <dgm:spPr/>
    </dgm:pt>
    <dgm:pt modelId="{E6CA1023-549C-4F80-84D2-36EA9CD2717E}" type="pres">
      <dgm:prSet presAssocID="{5CF42BD4-C39B-4D51-B719-98D37539F235}" presName="parentText" presStyleLbl="node1" presStyleIdx="6" presStyleCnt="8">
        <dgm:presLayoutVars>
          <dgm:chMax val="0"/>
          <dgm:bulletEnabled val="1"/>
        </dgm:presLayoutVars>
      </dgm:prSet>
      <dgm:spPr/>
    </dgm:pt>
    <dgm:pt modelId="{3BBDAB50-DFC3-4666-B72C-36FDC097E351}" type="pres">
      <dgm:prSet presAssocID="{77BB8771-3314-4C1D-A838-FF64B6167AD6}" presName="spacer" presStyleCnt="0"/>
      <dgm:spPr/>
    </dgm:pt>
    <dgm:pt modelId="{38E4B88B-14A8-4E26-8F84-7A30A6D6FD27}" type="pres">
      <dgm:prSet presAssocID="{86809D63-A382-4C8D-BE1B-04C0104B738E}" presName="parentText" presStyleLbl="node1" presStyleIdx="7" presStyleCnt="8">
        <dgm:presLayoutVars>
          <dgm:chMax val="0"/>
          <dgm:bulletEnabled val="1"/>
        </dgm:presLayoutVars>
      </dgm:prSet>
      <dgm:spPr/>
    </dgm:pt>
  </dgm:ptLst>
  <dgm:cxnLst>
    <dgm:cxn modelId="{78A9C903-D697-43D3-A623-050B50A4D9EC}" type="presOf" srcId="{5CF42BD4-C39B-4D51-B719-98D37539F235}" destId="{E6CA1023-549C-4F80-84D2-36EA9CD2717E}" srcOrd="0" destOrd="0" presId="urn:microsoft.com/office/officeart/2005/8/layout/vList2"/>
    <dgm:cxn modelId="{178A7508-0AFD-427E-932C-3A143E65A7D9}" type="presOf" srcId="{1374D16A-3F18-4166-BEF4-D5FF0C8BCF10}" destId="{40BD6512-AC6D-42BC-AA00-FDABBD686991}" srcOrd="0" destOrd="0" presId="urn:microsoft.com/office/officeart/2005/8/layout/vList2"/>
    <dgm:cxn modelId="{F8A28010-A8DA-4202-B460-D2C1B182E282}" type="presOf" srcId="{718DAEDB-3841-4339-80FA-1F9ADB36326E}" destId="{0D8EAEAE-0256-4427-86CF-8D9D7164F3CB}" srcOrd="0" destOrd="0" presId="urn:microsoft.com/office/officeart/2005/8/layout/vList2"/>
    <dgm:cxn modelId="{9BEDAD15-4A38-43D3-9DC4-E2FBBD5AB9BE}" srcId="{6133DB3D-88EE-4131-89B4-DF1503B868E1}" destId="{718DAEDB-3841-4339-80FA-1F9ADB36326E}" srcOrd="1" destOrd="0" parTransId="{901AFB8C-6E51-4820-8922-9A35366F7609}" sibTransId="{C94CDF5E-E6B1-4038-9FFD-B42A80395A1A}"/>
    <dgm:cxn modelId="{69E03C42-6073-4908-A580-E34EDB23D70C}" srcId="{6133DB3D-88EE-4131-89B4-DF1503B868E1}" destId="{612857A7-CB30-43ED-A6F3-C1D8A94882F1}" srcOrd="2" destOrd="0" parTransId="{1BED22AC-5666-4B31-BA6F-A254B05955FF}" sibTransId="{1E1F1875-2DC9-4BD4-AAFB-48332416BCD1}"/>
    <dgm:cxn modelId="{0B4D2B48-928B-4978-BAEE-E313EE1E069A}" type="presOf" srcId="{DC8AA7EC-20B4-4769-94D9-B445E3CF6BBE}" destId="{37009D6D-0FAC-43B1-ADE3-41B977858006}" srcOrd="0" destOrd="0" presId="urn:microsoft.com/office/officeart/2005/8/layout/vList2"/>
    <dgm:cxn modelId="{13973A48-337A-403F-8FF4-5A74C470219B}" srcId="{6133DB3D-88EE-4131-89B4-DF1503B868E1}" destId="{DC8AA7EC-20B4-4769-94D9-B445E3CF6BBE}" srcOrd="3" destOrd="0" parTransId="{61376116-A815-47ED-B6FD-B40A6006F64B}" sibTransId="{A9315455-CCFF-49ED-9234-E0F714E581CC}"/>
    <dgm:cxn modelId="{0D288056-A42E-4303-938B-FB21EF24ECA3}" srcId="{6133DB3D-88EE-4131-89B4-DF1503B868E1}" destId="{5CF42BD4-C39B-4D51-B719-98D37539F235}" srcOrd="6" destOrd="0" parTransId="{72A79EC8-1DF6-4B51-8535-377EC0DB336E}" sibTransId="{77BB8771-3314-4C1D-A838-FF64B6167AD6}"/>
    <dgm:cxn modelId="{E354E680-FC73-4287-87A7-52F1E60643EA}" type="presOf" srcId="{612857A7-CB30-43ED-A6F3-C1D8A94882F1}" destId="{D2CF3F24-CAE6-4C21-87A1-869237765E18}" srcOrd="0" destOrd="0" presId="urn:microsoft.com/office/officeart/2005/8/layout/vList2"/>
    <dgm:cxn modelId="{13ACEDA6-B2D7-4DC5-A013-1E1B8CCD24D2}" srcId="{6133DB3D-88EE-4131-89B4-DF1503B868E1}" destId="{63BB8AE3-2B2F-4B7F-82AA-774ACB01B0DC}" srcOrd="5" destOrd="0" parTransId="{FE1FABE8-3D41-4072-942F-3793D6EC7BA5}" sibTransId="{FC173A00-F21D-4C19-B9E9-544E1BB33F90}"/>
    <dgm:cxn modelId="{D33D34A7-4BB6-4DC6-BA18-3F2A4949818D}" srcId="{6133DB3D-88EE-4131-89B4-DF1503B868E1}" destId="{86809D63-A382-4C8D-BE1B-04C0104B738E}" srcOrd="7" destOrd="0" parTransId="{57B56B29-55BC-46E0-A264-047631DD9103}" sibTransId="{44B25E33-436D-4B2C-9E54-6837457E0BFB}"/>
    <dgm:cxn modelId="{9FE945B0-D0C2-4F3D-A63F-78827DA40D77}" srcId="{6133DB3D-88EE-4131-89B4-DF1503B868E1}" destId="{1374D16A-3F18-4166-BEF4-D5FF0C8BCF10}" srcOrd="0" destOrd="0" parTransId="{AFED2FC3-150F-49FE-89E6-DEB981B11E90}" sibTransId="{D6560784-38B0-4E0A-9E44-2444D1782FDF}"/>
    <dgm:cxn modelId="{D9A47ACD-C4FE-4295-9644-8EF179A6C5D5}" type="presOf" srcId="{139A607F-7E1C-40B6-93F0-812D8FD91C02}" destId="{DE385E63-C0B4-47AD-AF84-6E5D0A1F5615}" srcOrd="0" destOrd="0" presId="urn:microsoft.com/office/officeart/2005/8/layout/vList2"/>
    <dgm:cxn modelId="{59E53CD3-1B63-4785-B91F-C7ECF97DA024}" type="presOf" srcId="{63BB8AE3-2B2F-4B7F-82AA-774ACB01B0DC}" destId="{92002857-35BA-4B48-9416-E1A05AD29B6F}" srcOrd="0" destOrd="0" presId="urn:microsoft.com/office/officeart/2005/8/layout/vList2"/>
    <dgm:cxn modelId="{64CDF7D8-E9A2-4B2E-BD58-EA725FA7F0EF}" srcId="{6133DB3D-88EE-4131-89B4-DF1503B868E1}" destId="{139A607F-7E1C-40B6-93F0-812D8FD91C02}" srcOrd="4" destOrd="0" parTransId="{1D2452FB-14B8-45E6-8CD8-5BAB17C69F61}" sibTransId="{E1602D7D-C187-4E4E-84B1-7F0DE9C9EE56}"/>
    <dgm:cxn modelId="{C64981DC-5F80-44D0-ABFA-FD9181CBF795}" type="presOf" srcId="{6133DB3D-88EE-4131-89B4-DF1503B868E1}" destId="{AE5D0D46-E892-46C2-AC7E-FA322239AACC}" srcOrd="0" destOrd="0" presId="urn:microsoft.com/office/officeart/2005/8/layout/vList2"/>
    <dgm:cxn modelId="{EEF7A5F7-C487-4495-A233-6A4329291FC3}" type="presOf" srcId="{86809D63-A382-4C8D-BE1B-04C0104B738E}" destId="{38E4B88B-14A8-4E26-8F84-7A30A6D6FD27}" srcOrd="0" destOrd="0" presId="urn:microsoft.com/office/officeart/2005/8/layout/vList2"/>
    <dgm:cxn modelId="{0B375F52-58BE-4858-9106-A07EDF40C139}" type="presParOf" srcId="{AE5D0D46-E892-46C2-AC7E-FA322239AACC}" destId="{40BD6512-AC6D-42BC-AA00-FDABBD686991}" srcOrd="0" destOrd="0" presId="urn:microsoft.com/office/officeart/2005/8/layout/vList2"/>
    <dgm:cxn modelId="{613F650F-696E-4422-B7C4-6DA427AED506}" type="presParOf" srcId="{AE5D0D46-E892-46C2-AC7E-FA322239AACC}" destId="{1B2F8ED0-C817-4A3A-900B-AA48BF9B77A8}" srcOrd="1" destOrd="0" presId="urn:microsoft.com/office/officeart/2005/8/layout/vList2"/>
    <dgm:cxn modelId="{F2AD0784-ABFA-4A16-A762-BAA69DAC00DE}" type="presParOf" srcId="{AE5D0D46-E892-46C2-AC7E-FA322239AACC}" destId="{0D8EAEAE-0256-4427-86CF-8D9D7164F3CB}" srcOrd="2" destOrd="0" presId="urn:microsoft.com/office/officeart/2005/8/layout/vList2"/>
    <dgm:cxn modelId="{7EFFDFDB-E895-4749-B449-77DCDFA73424}" type="presParOf" srcId="{AE5D0D46-E892-46C2-AC7E-FA322239AACC}" destId="{D746372D-32A3-4CAA-BEFB-32A3867C4F60}" srcOrd="3" destOrd="0" presId="urn:microsoft.com/office/officeart/2005/8/layout/vList2"/>
    <dgm:cxn modelId="{05194A4D-3295-4A55-B6F0-9EE7078D4410}" type="presParOf" srcId="{AE5D0D46-E892-46C2-AC7E-FA322239AACC}" destId="{D2CF3F24-CAE6-4C21-87A1-869237765E18}" srcOrd="4" destOrd="0" presId="urn:microsoft.com/office/officeart/2005/8/layout/vList2"/>
    <dgm:cxn modelId="{713F7EBB-C148-4377-BC2A-DCA7AE0273DB}" type="presParOf" srcId="{AE5D0D46-E892-46C2-AC7E-FA322239AACC}" destId="{F8EE04BA-1A59-4585-BE40-ABCB459F5C13}" srcOrd="5" destOrd="0" presId="urn:microsoft.com/office/officeart/2005/8/layout/vList2"/>
    <dgm:cxn modelId="{895A1048-0ACC-4376-A72A-9B7F3A49D954}" type="presParOf" srcId="{AE5D0D46-E892-46C2-AC7E-FA322239AACC}" destId="{37009D6D-0FAC-43B1-ADE3-41B977858006}" srcOrd="6" destOrd="0" presId="urn:microsoft.com/office/officeart/2005/8/layout/vList2"/>
    <dgm:cxn modelId="{FEE3910E-2BC6-489E-B0F8-F5CEAD2DA0E5}" type="presParOf" srcId="{AE5D0D46-E892-46C2-AC7E-FA322239AACC}" destId="{780E1973-7C1F-418A-925A-D9AC11860867}" srcOrd="7" destOrd="0" presId="urn:microsoft.com/office/officeart/2005/8/layout/vList2"/>
    <dgm:cxn modelId="{D054A7FD-53DB-4B59-94AF-41BFEF84C283}" type="presParOf" srcId="{AE5D0D46-E892-46C2-AC7E-FA322239AACC}" destId="{DE385E63-C0B4-47AD-AF84-6E5D0A1F5615}" srcOrd="8" destOrd="0" presId="urn:microsoft.com/office/officeart/2005/8/layout/vList2"/>
    <dgm:cxn modelId="{5F19E718-FE2C-43A7-B1F0-C78171AD2AD6}" type="presParOf" srcId="{AE5D0D46-E892-46C2-AC7E-FA322239AACC}" destId="{120EB4BB-20D2-4B32-869C-1F1D0706DF54}" srcOrd="9" destOrd="0" presId="urn:microsoft.com/office/officeart/2005/8/layout/vList2"/>
    <dgm:cxn modelId="{4652F1AD-256F-4E4C-A3F2-13034AEEFC42}" type="presParOf" srcId="{AE5D0D46-E892-46C2-AC7E-FA322239AACC}" destId="{92002857-35BA-4B48-9416-E1A05AD29B6F}" srcOrd="10" destOrd="0" presId="urn:microsoft.com/office/officeart/2005/8/layout/vList2"/>
    <dgm:cxn modelId="{6CD0C0A1-7AED-43BE-BF99-1CA270438796}" type="presParOf" srcId="{AE5D0D46-E892-46C2-AC7E-FA322239AACC}" destId="{D6A7EA26-5B8D-4A96-B499-10770D33AB84}" srcOrd="11" destOrd="0" presId="urn:microsoft.com/office/officeart/2005/8/layout/vList2"/>
    <dgm:cxn modelId="{E986582F-E64B-455D-B58D-35E1E09C0BBD}" type="presParOf" srcId="{AE5D0D46-E892-46C2-AC7E-FA322239AACC}" destId="{E6CA1023-549C-4F80-84D2-36EA9CD2717E}" srcOrd="12" destOrd="0" presId="urn:microsoft.com/office/officeart/2005/8/layout/vList2"/>
    <dgm:cxn modelId="{AF07C904-B6E5-40F2-BF4D-FAFA06C50241}" type="presParOf" srcId="{AE5D0D46-E892-46C2-AC7E-FA322239AACC}" destId="{3BBDAB50-DFC3-4666-B72C-36FDC097E351}" srcOrd="13" destOrd="0" presId="urn:microsoft.com/office/officeart/2005/8/layout/vList2"/>
    <dgm:cxn modelId="{C1970AA8-457D-4171-BE03-88B4D1BEFB13}" type="presParOf" srcId="{AE5D0D46-E892-46C2-AC7E-FA322239AACC}" destId="{38E4B88B-14A8-4E26-8F84-7A30A6D6FD2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99DEE-8472-4746-879C-52DF12630D9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24FD2A5-7BA8-4D70-834C-C145D21835F6}">
      <dgm:prSet/>
      <dgm:spPr/>
      <dgm:t>
        <a:bodyPr/>
        <a:lstStyle/>
        <a:p>
          <a:r>
            <a:rPr lang="en-US" b="0" i="0"/>
            <a:t>Diarrhea</a:t>
          </a:r>
          <a:endParaRPr lang="en-US"/>
        </a:p>
      </dgm:t>
    </dgm:pt>
    <dgm:pt modelId="{2AF8A8A5-32B0-4F6F-A93E-FB87A4E28286}" type="parTrans" cxnId="{0A2D9136-303B-42B6-8598-C9577E572A96}">
      <dgm:prSet/>
      <dgm:spPr/>
      <dgm:t>
        <a:bodyPr/>
        <a:lstStyle/>
        <a:p>
          <a:endParaRPr lang="en-US"/>
        </a:p>
      </dgm:t>
    </dgm:pt>
    <dgm:pt modelId="{34657C72-E24E-492C-B260-C63DD230A330}" type="sibTrans" cxnId="{0A2D9136-303B-42B6-8598-C9577E572A96}">
      <dgm:prSet/>
      <dgm:spPr/>
      <dgm:t>
        <a:bodyPr/>
        <a:lstStyle/>
        <a:p>
          <a:endParaRPr lang="en-US"/>
        </a:p>
      </dgm:t>
    </dgm:pt>
    <dgm:pt modelId="{59A92049-42CB-45EE-93E0-40A529433674}">
      <dgm:prSet/>
      <dgm:spPr/>
      <dgm:t>
        <a:bodyPr/>
        <a:lstStyle/>
        <a:p>
          <a:r>
            <a:rPr lang="en-US"/>
            <a:t>Hypovolemia</a:t>
          </a:r>
        </a:p>
      </dgm:t>
    </dgm:pt>
    <dgm:pt modelId="{BBAC40B6-C21C-4FE4-841C-23206158E05E}" type="parTrans" cxnId="{4384126F-8ED7-4AAB-8B0D-FD7F58AAE29A}">
      <dgm:prSet/>
      <dgm:spPr/>
      <dgm:t>
        <a:bodyPr/>
        <a:lstStyle/>
        <a:p>
          <a:endParaRPr lang="en-US"/>
        </a:p>
      </dgm:t>
    </dgm:pt>
    <dgm:pt modelId="{BE46FA55-EF87-4DEC-83DD-A68FC2555083}" type="sibTrans" cxnId="{4384126F-8ED7-4AAB-8B0D-FD7F58AAE29A}">
      <dgm:prSet/>
      <dgm:spPr/>
      <dgm:t>
        <a:bodyPr/>
        <a:lstStyle/>
        <a:p>
          <a:endParaRPr lang="en-US"/>
        </a:p>
      </dgm:t>
    </dgm:pt>
    <dgm:pt modelId="{74EE6675-33D6-433D-9F73-853634AD3362}">
      <dgm:prSet/>
      <dgm:spPr/>
      <dgm:t>
        <a:bodyPr/>
        <a:lstStyle/>
        <a:p>
          <a:r>
            <a:rPr lang="en-US" b="0" i="0"/>
            <a:t>Sepsis</a:t>
          </a:r>
          <a:endParaRPr lang="en-US"/>
        </a:p>
      </dgm:t>
    </dgm:pt>
    <dgm:pt modelId="{E67B90E3-14E7-4F53-B505-FF30F2AD055F}" type="parTrans" cxnId="{45103493-0C55-4DDD-BED2-FB0A28FBFCE7}">
      <dgm:prSet/>
      <dgm:spPr/>
      <dgm:t>
        <a:bodyPr/>
        <a:lstStyle/>
        <a:p>
          <a:endParaRPr lang="en-US"/>
        </a:p>
      </dgm:t>
    </dgm:pt>
    <dgm:pt modelId="{32B9C021-126A-44E3-9494-F8EB787A816B}" type="sibTrans" cxnId="{45103493-0C55-4DDD-BED2-FB0A28FBFCE7}">
      <dgm:prSet/>
      <dgm:spPr/>
      <dgm:t>
        <a:bodyPr/>
        <a:lstStyle/>
        <a:p>
          <a:endParaRPr lang="en-US"/>
        </a:p>
      </dgm:t>
    </dgm:pt>
    <dgm:pt modelId="{427571F5-D829-475B-95F5-F6B4D75991E1}">
      <dgm:prSet/>
      <dgm:spPr/>
      <dgm:t>
        <a:bodyPr/>
        <a:lstStyle/>
        <a:p>
          <a:r>
            <a:rPr lang="en-US" b="0" i="0"/>
            <a:t>Toxic Megacolon</a:t>
          </a:r>
          <a:endParaRPr lang="en-US"/>
        </a:p>
      </dgm:t>
    </dgm:pt>
    <dgm:pt modelId="{1418AF60-8261-46DE-8483-809E40F697E3}" type="parTrans" cxnId="{47BCD0C9-B618-4209-83B3-C820168165B9}">
      <dgm:prSet/>
      <dgm:spPr/>
      <dgm:t>
        <a:bodyPr/>
        <a:lstStyle/>
        <a:p>
          <a:endParaRPr lang="en-US"/>
        </a:p>
      </dgm:t>
    </dgm:pt>
    <dgm:pt modelId="{7AC27306-4131-462C-83B0-3207E16278BA}" type="sibTrans" cxnId="{47BCD0C9-B618-4209-83B3-C820168165B9}">
      <dgm:prSet/>
      <dgm:spPr/>
      <dgm:t>
        <a:bodyPr/>
        <a:lstStyle/>
        <a:p>
          <a:endParaRPr lang="en-US"/>
        </a:p>
      </dgm:t>
    </dgm:pt>
    <dgm:pt modelId="{9BF02D35-2339-442C-9FEE-34D5D220DCBD}">
      <dgm:prSet/>
      <dgm:spPr/>
      <dgm:t>
        <a:bodyPr/>
        <a:lstStyle/>
        <a:p>
          <a:r>
            <a:rPr lang="en-US" b="0" i="0" dirty="0"/>
            <a:t>Perforated Bowel</a:t>
          </a:r>
          <a:endParaRPr lang="en-US" dirty="0"/>
        </a:p>
      </dgm:t>
    </dgm:pt>
    <dgm:pt modelId="{B9EDD3AD-BB2F-4C8E-AFD3-E5DE6AA06313}" type="parTrans" cxnId="{9F3DE63D-980A-46F2-ABCD-40363FF2F330}">
      <dgm:prSet/>
      <dgm:spPr/>
      <dgm:t>
        <a:bodyPr/>
        <a:lstStyle/>
        <a:p>
          <a:endParaRPr lang="en-US"/>
        </a:p>
      </dgm:t>
    </dgm:pt>
    <dgm:pt modelId="{EDA53B20-7DE4-48D8-9A16-5A0E7C279949}" type="sibTrans" cxnId="{9F3DE63D-980A-46F2-ABCD-40363FF2F330}">
      <dgm:prSet/>
      <dgm:spPr/>
      <dgm:t>
        <a:bodyPr/>
        <a:lstStyle/>
        <a:p>
          <a:endParaRPr lang="en-US"/>
        </a:p>
      </dgm:t>
    </dgm:pt>
    <dgm:pt modelId="{D6CDFE4C-0553-48C8-8334-97BF47147CC1}">
      <dgm:prSet custT="1"/>
      <dgm:spPr/>
      <dgm:t>
        <a:bodyPr/>
        <a:lstStyle/>
        <a:p>
          <a:r>
            <a:rPr lang="en-US" sz="4400" b="0" i="0" dirty="0"/>
            <a:t>Peritonitis</a:t>
          </a:r>
          <a:r>
            <a:rPr lang="en-US" sz="3900" b="0" i="0" dirty="0"/>
            <a:t>	</a:t>
          </a:r>
          <a:r>
            <a:rPr lang="en-US" sz="2400" b="0" i="0" dirty="0"/>
            <a:t>(Mada, 2022)</a:t>
          </a:r>
          <a:endParaRPr lang="en-US" sz="2400" dirty="0"/>
        </a:p>
      </dgm:t>
    </dgm:pt>
    <dgm:pt modelId="{04721077-7E52-4BB0-969D-BE3AA7B7203F}" type="parTrans" cxnId="{0F1191BC-1D10-43BE-8B5D-05CC1F0CEC46}">
      <dgm:prSet/>
      <dgm:spPr/>
      <dgm:t>
        <a:bodyPr/>
        <a:lstStyle/>
        <a:p>
          <a:endParaRPr lang="en-US"/>
        </a:p>
      </dgm:t>
    </dgm:pt>
    <dgm:pt modelId="{40819F2F-D8EA-49A5-9255-B022A3F4436A}" type="sibTrans" cxnId="{0F1191BC-1D10-43BE-8B5D-05CC1F0CEC46}">
      <dgm:prSet/>
      <dgm:spPr/>
      <dgm:t>
        <a:bodyPr/>
        <a:lstStyle/>
        <a:p>
          <a:endParaRPr lang="en-US"/>
        </a:p>
      </dgm:t>
    </dgm:pt>
    <dgm:pt modelId="{BCDDF6AB-D9A7-4762-8FBF-7C7A2F521FC1}" type="pres">
      <dgm:prSet presAssocID="{2A499DEE-8472-4746-879C-52DF12630D91}" presName="vert0" presStyleCnt="0">
        <dgm:presLayoutVars>
          <dgm:dir/>
          <dgm:animOne val="branch"/>
          <dgm:animLvl val="lvl"/>
        </dgm:presLayoutVars>
      </dgm:prSet>
      <dgm:spPr/>
    </dgm:pt>
    <dgm:pt modelId="{6DEAA459-6A9E-48B5-B24B-B548ACAA0EDD}" type="pres">
      <dgm:prSet presAssocID="{E24FD2A5-7BA8-4D70-834C-C145D21835F6}" presName="thickLine" presStyleLbl="alignNode1" presStyleIdx="0" presStyleCnt="6"/>
      <dgm:spPr/>
    </dgm:pt>
    <dgm:pt modelId="{7120ABA6-091E-46EF-ABA5-55803D017783}" type="pres">
      <dgm:prSet presAssocID="{E24FD2A5-7BA8-4D70-834C-C145D21835F6}" presName="horz1" presStyleCnt="0"/>
      <dgm:spPr/>
    </dgm:pt>
    <dgm:pt modelId="{A368898D-F652-424F-9157-6A779F3900FA}" type="pres">
      <dgm:prSet presAssocID="{E24FD2A5-7BA8-4D70-834C-C145D21835F6}" presName="tx1" presStyleLbl="revTx" presStyleIdx="0" presStyleCnt="6"/>
      <dgm:spPr/>
    </dgm:pt>
    <dgm:pt modelId="{8E5DE3D2-D8D4-45CA-8458-610C41BDDF11}" type="pres">
      <dgm:prSet presAssocID="{E24FD2A5-7BA8-4D70-834C-C145D21835F6}" presName="vert1" presStyleCnt="0"/>
      <dgm:spPr/>
    </dgm:pt>
    <dgm:pt modelId="{794EBB2F-C034-44BD-9003-D8CCE8C6F442}" type="pres">
      <dgm:prSet presAssocID="{59A92049-42CB-45EE-93E0-40A529433674}" presName="thickLine" presStyleLbl="alignNode1" presStyleIdx="1" presStyleCnt="6"/>
      <dgm:spPr/>
    </dgm:pt>
    <dgm:pt modelId="{6E751FD7-F528-4CFB-8754-EEFE31783201}" type="pres">
      <dgm:prSet presAssocID="{59A92049-42CB-45EE-93E0-40A529433674}" presName="horz1" presStyleCnt="0"/>
      <dgm:spPr/>
    </dgm:pt>
    <dgm:pt modelId="{C637C8D4-EFB1-4659-A792-0A57E4D9628A}" type="pres">
      <dgm:prSet presAssocID="{59A92049-42CB-45EE-93E0-40A529433674}" presName="tx1" presStyleLbl="revTx" presStyleIdx="1" presStyleCnt="6"/>
      <dgm:spPr/>
    </dgm:pt>
    <dgm:pt modelId="{46C2D6D3-AF40-44D8-A564-71243086722A}" type="pres">
      <dgm:prSet presAssocID="{59A92049-42CB-45EE-93E0-40A529433674}" presName="vert1" presStyleCnt="0"/>
      <dgm:spPr/>
    </dgm:pt>
    <dgm:pt modelId="{BC64D9F7-956B-4C26-A785-D4B8CC339E40}" type="pres">
      <dgm:prSet presAssocID="{74EE6675-33D6-433D-9F73-853634AD3362}" presName="thickLine" presStyleLbl="alignNode1" presStyleIdx="2" presStyleCnt="6"/>
      <dgm:spPr/>
    </dgm:pt>
    <dgm:pt modelId="{FEBE95E9-2FF3-424C-A2BF-2049A24A2EC1}" type="pres">
      <dgm:prSet presAssocID="{74EE6675-33D6-433D-9F73-853634AD3362}" presName="horz1" presStyleCnt="0"/>
      <dgm:spPr/>
    </dgm:pt>
    <dgm:pt modelId="{100F96F4-2DBE-49C7-8C0B-00D30B9622B8}" type="pres">
      <dgm:prSet presAssocID="{74EE6675-33D6-433D-9F73-853634AD3362}" presName="tx1" presStyleLbl="revTx" presStyleIdx="2" presStyleCnt="6"/>
      <dgm:spPr/>
    </dgm:pt>
    <dgm:pt modelId="{070FB31B-23FD-4777-8B64-4DFDDB540862}" type="pres">
      <dgm:prSet presAssocID="{74EE6675-33D6-433D-9F73-853634AD3362}" presName="vert1" presStyleCnt="0"/>
      <dgm:spPr/>
    </dgm:pt>
    <dgm:pt modelId="{684D987D-E5FB-40AF-8742-4A2E358C094A}" type="pres">
      <dgm:prSet presAssocID="{427571F5-D829-475B-95F5-F6B4D75991E1}" presName="thickLine" presStyleLbl="alignNode1" presStyleIdx="3" presStyleCnt="6"/>
      <dgm:spPr/>
    </dgm:pt>
    <dgm:pt modelId="{4B9F6022-C60D-4B05-96AF-EB3D09712789}" type="pres">
      <dgm:prSet presAssocID="{427571F5-D829-475B-95F5-F6B4D75991E1}" presName="horz1" presStyleCnt="0"/>
      <dgm:spPr/>
    </dgm:pt>
    <dgm:pt modelId="{3C4DA3DA-50A0-426C-97EC-AEE810567E54}" type="pres">
      <dgm:prSet presAssocID="{427571F5-D829-475B-95F5-F6B4D75991E1}" presName="tx1" presStyleLbl="revTx" presStyleIdx="3" presStyleCnt="6"/>
      <dgm:spPr/>
    </dgm:pt>
    <dgm:pt modelId="{6A7EB7F5-F2F0-411C-9156-599AEAE59AAD}" type="pres">
      <dgm:prSet presAssocID="{427571F5-D829-475B-95F5-F6B4D75991E1}" presName="vert1" presStyleCnt="0"/>
      <dgm:spPr/>
    </dgm:pt>
    <dgm:pt modelId="{D6DE04B4-992A-4D5D-999D-0E982732E0A4}" type="pres">
      <dgm:prSet presAssocID="{9BF02D35-2339-442C-9FEE-34D5D220DCBD}" presName="thickLine" presStyleLbl="alignNode1" presStyleIdx="4" presStyleCnt="6"/>
      <dgm:spPr/>
    </dgm:pt>
    <dgm:pt modelId="{1A5BC9C5-0007-48C3-8DCB-92E05F594B37}" type="pres">
      <dgm:prSet presAssocID="{9BF02D35-2339-442C-9FEE-34D5D220DCBD}" presName="horz1" presStyleCnt="0"/>
      <dgm:spPr/>
    </dgm:pt>
    <dgm:pt modelId="{4A0C330C-796E-40FF-AF00-28C1E4B5AA84}" type="pres">
      <dgm:prSet presAssocID="{9BF02D35-2339-442C-9FEE-34D5D220DCBD}" presName="tx1" presStyleLbl="revTx" presStyleIdx="4" presStyleCnt="6"/>
      <dgm:spPr/>
    </dgm:pt>
    <dgm:pt modelId="{892FB8B9-AA6C-44D2-AB37-3830681EDFF2}" type="pres">
      <dgm:prSet presAssocID="{9BF02D35-2339-442C-9FEE-34D5D220DCBD}" presName="vert1" presStyleCnt="0"/>
      <dgm:spPr/>
    </dgm:pt>
    <dgm:pt modelId="{EAA88D70-DC9B-4853-86DB-395BAB682D12}" type="pres">
      <dgm:prSet presAssocID="{D6CDFE4C-0553-48C8-8334-97BF47147CC1}" presName="thickLine" presStyleLbl="alignNode1" presStyleIdx="5" presStyleCnt="6"/>
      <dgm:spPr/>
    </dgm:pt>
    <dgm:pt modelId="{8070A843-2402-404C-867C-5ED5A401AFC7}" type="pres">
      <dgm:prSet presAssocID="{D6CDFE4C-0553-48C8-8334-97BF47147CC1}" presName="horz1" presStyleCnt="0"/>
      <dgm:spPr/>
    </dgm:pt>
    <dgm:pt modelId="{48FC012D-80C5-4DE6-AA15-E4766CC70666}" type="pres">
      <dgm:prSet presAssocID="{D6CDFE4C-0553-48C8-8334-97BF47147CC1}" presName="tx1" presStyleLbl="revTx" presStyleIdx="5" presStyleCnt="6"/>
      <dgm:spPr/>
    </dgm:pt>
    <dgm:pt modelId="{699AB5B0-E852-4B28-A737-24FEFDF8052C}" type="pres">
      <dgm:prSet presAssocID="{D6CDFE4C-0553-48C8-8334-97BF47147CC1}" presName="vert1" presStyleCnt="0"/>
      <dgm:spPr/>
    </dgm:pt>
  </dgm:ptLst>
  <dgm:cxnLst>
    <dgm:cxn modelId="{B930F213-6673-4969-AFAA-5F0C7A516316}" type="presOf" srcId="{59A92049-42CB-45EE-93E0-40A529433674}" destId="{C637C8D4-EFB1-4659-A792-0A57E4D9628A}" srcOrd="0" destOrd="0" presId="urn:microsoft.com/office/officeart/2008/layout/LinedList"/>
    <dgm:cxn modelId="{0A2D9136-303B-42B6-8598-C9577E572A96}" srcId="{2A499DEE-8472-4746-879C-52DF12630D91}" destId="{E24FD2A5-7BA8-4D70-834C-C145D21835F6}" srcOrd="0" destOrd="0" parTransId="{2AF8A8A5-32B0-4F6F-A93E-FB87A4E28286}" sibTransId="{34657C72-E24E-492C-B260-C63DD230A330}"/>
    <dgm:cxn modelId="{9F3DE63D-980A-46F2-ABCD-40363FF2F330}" srcId="{2A499DEE-8472-4746-879C-52DF12630D91}" destId="{9BF02D35-2339-442C-9FEE-34D5D220DCBD}" srcOrd="4" destOrd="0" parTransId="{B9EDD3AD-BB2F-4C8E-AFD3-E5DE6AA06313}" sibTransId="{EDA53B20-7DE4-48D8-9A16-5A0E7C279949}"/>
    <dgm:cxn modelId="{4384126F-8ED7-4AAB-8B0D-FD7F58AAE29A}" srcId="{2A499DEE-8472-4746-879C-52DF12630D91}" destId="{59A92049-42CB-45EE-93E0-40A529433674}" srcOrd="1" destOrd="0" parTransId="{BBAC40B6-C21C-4FE4-841C-23206158E05E}" sibTransId="{BE46FA55-EF87-4DEC-83DD-A68FC2555083}"/>
    <dgm:cxn modelId="{9AE24A75-9E64-4ECA-8FB2-4AB7609D2D0F}" type="presOf" srcId="{2A499DEE-8472-4746-879C-52DF12630D91}" destId="{BCDDF6AB-D9A7-4762-8FBF-7C7A2F521FC1}" srcOrd="0" destOrd="0" presId="urn:microsoft.com/office/officeart/2008/layout/LinedList"/>
    <dgm:cxn modelId="{45103493-0C55-4DDD-BED2-FB0A28FBFCE7}" srcId="{2A499DEE-8472-4746-879C-52DF12630D91}" destId="{74EE6675-33D6-433D-9F73-853634AD3362}" srcOrd="2" destOrd="0" parTransId="{E67B90E3-14E7-4F53-B505-FF30F2AD055F}" sibTransId="{32B9C021-126A-44E3-9494-F8EB787A816B}"/>
    <dgm:cxn modelId="{0F1191BC-1D10-43BE-8B5D-05CC1F0CEC46}" srcId="{2A499DEE-8472-4746-879C-52DF12630D91}" destId="{D6CDFE4C-0553-48C8-8334-97BF47147CC1}" srcOrd="5" destOrd="0" parTransId="{04721077-7E52-4BB0-969D-BE3AA7B7203F}" sibTransId="{40819F2F-D8EA-49A5-9255-B022A3F4436A}"/>
    <dgm:cxn modelId="{1492B6BC-AF6D-4FE6-9EEC-5563E31E2F68}" type="presOf" srcId="{427571F5-D829-475B-95F5-F6B4D75991E1}" destId="{3C4DA3DA-50A0-426C-97EC-AEE810567E54}" srcOrd="0" destOrd="0" presId="urn:microsoft.com/office/officeart/2008/layout/LinedList"/>
    <dgm:cxn modelId="{A65B98C5-C0D9-49BF-9C31-FC707CE13C94}" type="presOf" srcId="{E24FD2A5-7BA8-4D70-834C-C145D21835F6}" destId="{A368898D-F652-424F-9157-6A779F3900FA}" srcOrd="0" destOrd="0" presId="urn:microsoft.com/office/officeart/2008/layout/LinedList"/>
    <dgm:cxn modelId="{47BCD0C9-B618-4209-83B3-C820168165B9}" srcId="{2A499DEE-8472-4746-879C-52DF12630D91}" destId="{427571F5-D829-475B-95F5-F6B4D75991E1}" srcOrd="3" destOrd="0" parTransId="{1418AF60-8261-46DE-8483-809E40F697E3}" sibTransId="{7AC27306-4131-462C-83B0-3207E16278BA}"/>
    <dgm:cxn modelId="{A4433ECE-D6AE-4F04-B6FC-516032339E5E}" type="presOf" srcId="{74EE6675-33D6-433D-9F73-853634AD3362}" destId="{100F96F4-2DBE-49C7-8C0B-00D30B9622B8}" srcOrd="0" destOrd="0" presId="urn:microsoft.com/office/officeart/2008/layout/LinedList"/>
    <dgm:cxn modelId="{7B25CBED-5197-4385-B6BC-EF24BD7D2DA3}" type="presOf" srcId="{D6CDFE4C-0553-48C8-8334-97BF47147CC1}" destId="{48FC012D-80C5-4DE6-AA15-E4766CC70666}" srcOrd="0" destOrd="0" presId="urn:microsoft.com/office/officeart/2008/layout/LinedList"/>
    <dgm:cxn modelId="{092F21FD-45D6-4EF8-87C1-C8907BDCCEF8}" type="presOf" srcId="{9BF02D35-2339-442C-9FEE-34D5D220DCBD}" destId="{4A0C330C-796E-40FF-AF00-28C1E4B5AA84}" srcOrd="0" destOrd="0" presId="urn:microsoft.com/office/officeart/2008/layout/LinedList"/>
    <dgm:cxn modelId="{F8F4C75D-6E26-4082-9618-AEB7553AD102}" type="presParOf" srcId="{BCDDF6AB-D9A7-4762-8FBF-7C7A2F521FC1}" destId="{6DEAA459-6A9E-48B5-B24B-B548ACAA0EDD}" srcOrd="0" destOrd="0" presId="urn:microsoft.com/office/officeart/2008/layout/LinedList"/>
    <dgm:cxn modelId="{DC61F9E3-BE14-4C71-BB3C-B04C9A6ED00D}" type="presParOf" srcId="{BCDDF6AB-D9A7-4762-8FBF-7C7A2F521FC1}" destId="{7120ABA6-091E-46EF-ABA5-55803D017783}" srcOrd="1" destOrd="0" presId="urn:microsoft.com/office/officeart/2008/layout/LinedList"/>
    <dgm:cxn modelId="{1D7B7FA0-D4C8-47C0-951B-B60AA9D84F1D}" type="presParOf" srcId="{7120ABA6-091E-46EF-ABA5-55803D017783}" destId="{A368898D-F652-424F-9157-6A779F3900FA}" srcOrd="0" destOrd="0" presId="urn:microsoft.com/office/officeart/2008/layout/LinedList"/>
    <dgm:cxn modelId="{F689DFB5-6412-4042-9310-B23F2BEF4E54}" type="presParOf" srcId="{7120ABA6-091E-46EF-ABA5-55803D017783}" destId="{8E5DE3D2-D8D4-45CA-8458-610C41BDDF11}" srcOrd="1" destOrd="0" presId="urn:microsoft.com/office/officeart/2008/layout/LinedList"/>
    <dgm:cxn modelId="{2A9EEC51-D897-4A47-8EC4-4EA4D3696A93}" type="presParOf" srcId="{BCDDF6AB-D9A7-4762-8FBF-7C7A2F521FC1}" destId="{794EBB2F-C034-44BD-9003-D8CCE8C6F442}" srcOrd="2" destOrd="0" presId="urn:microsoft.com/office/officeart/2008/layout/LinedList"/>
    <dgm:cxn modelId="{AA2FB3DB-CEF1-4D79-B962-1F1CB244138B}" type="presParOf" srcId="{BCDDF6AB-D9A7-4762-8FBF-7C7A2F521FC1}" destId="{6E751FD7-F528-4CFB-8754-EEFE31783201}" srcOrd="3" destOrd="0" presId="urn:microsoft.com/office/officeart/2008/layout/LinedList"/>
    <dgm:cxn modelId="{0BA73F93-6A44-4C30-890E-5A9E1AFB14DA}" type="presParOf" srcId="{6E751FD7-F528-4CFB-8754-EEFE31783201}" destId="{C637C8D4-EFB1-4659-A792-0A57E4D9628A}" srcOrd="0" destOrd="0" presId="urn:microsoft.com/office/officeart/2008/layout/LinedList"/>
    <dgm:cxn modelId="{5176C856-7E35-42F6-B19F-63496EC3A06E}" type="presParOf" srcId="{6E751FD7-F528-4CFB-8754-EEFE31783201}" destId="{46C2D6D3-AF40-44D8-A564-71243086722A}" srcOrd="1" destOrd="0" presId="urn:microsoft.com/office/officeart/2008/layout/LinedList"/>
    <dgm:cxn modelId="{C58B9971-D6D6-4572-AC95-F0EAD15063CD}" type="presParOf" srcId="{BCDDF6AB-D9A7-4762-8FBF-7C7A2F521FC1}" destId="{BC64D9F7-956B-4C26-A785-D4B8CC339E40}" srcOrd="4" destOrd="0" presId="urn:microsoft.com/office/officeart/2008/layout/LinedList"/>
    <dgm:cxn modelId="{C7E8D5F8-425F-4C70-BDEF-2E248914516D}" type="presParOf" srcId="{BCDDF6AB-D9A7-4762-8FBF-7C7A2F521FC1}" destId="{FEBE95E9-2FF3-424C-A2BF-2049A24A2EC1}" srcOrd="5" destOrd="0" presId="urn:microsoft.com/office/officeart/2008/layout/LinedList"/>
    <dgm:cxn modelId="{349BC455-294C-4A93-8C66-B1FDABA0E4E2}" type="presParOf" srcId="{FEBE95E9-2FF3-424C-A2BF-2049A24A2EC1}" destId="{100F96F4-2DBE-49C7-8C0B-00D30B9622B8}" srcOrd="0" destOrd="0" presId="urn:microsoft.com/office/officeart/2008/layout/LinedList"/>
    <dgm:cxn modelId="{BDE068D0-43EA-4905-A262-0182DCF7E4D1}" type="presParOf" srcId="{FEBE95E9-2FF3-424C-A2BF-2049A24A2EC1}" destId="{070FB31B-23FD-4777-8B64-4DFDDB540862}" srcOrd="1" destOrd="0" presId="urn:microsoft.com/office/officeart/2008/layout/LinedList"/>
    <dgm:cxn modelId="{B90756EB-7C2B-4461-BCF2-A5946D496CEB}" type="presParOf" srcId="{BCDDF6AB-D9A7-4762-8FBF-7C7A2F521FC1}" destId="{684D987D-E5FB-40AF-8742-4A2E358C094A}" srcOrd="6" destOrd="0" presId="urn:microsoft.com/office/officeart/2008/layout/LinedList"/>
    <dgm:cxn modelId="{A3C07C01-716A-4440-BB4A-AF8C846D1E1F}" type="presParOf" srcId="{BCDDF6AB-D9A7-4762-8FBF-7C7A2F521FC1}" destId="{4B9F6022-C60D-4B05-96AF-EB3D09712789}" srcOrd="7" destOrd="0" presId="urn:microsoft.com/office/officeart/2008/layout/LinedList"/>
    <dgm:cxn modelId="{4541933D-CD61-443F-AC4F-A274F44BFE4C}" type="presParOf" srcId="{4B9F6022-C60D-4B05-96AF-EB3D09712789}" destId="{3C4DA3DA-50A0-426C-97EC-AEE810567E54}" srcOrd="0" destOrd="0" presId="urn:microsoft.com/office/officeart/2008/layout/LinedList"/>
    <dgm:cxn modelId="{0B948129-E256-4580-B61B-13E0219560A7}" type="presParOf" srcId="{4B9F6022-C60D-4B05-96AF-EB3D09712789}" destId="{6A7EB7F5-F2F0-411C-9156-599AEAE59AAD}" srcOrd="1" destOrd="0" presId="urn:microsoft.com/office/officeart/2008/layout/LinedList"/>
    <dgm:cxn modelId="{DBBBE841-5385-4147-BB78-4C112DED0D3E}" type="presParOf" srcId="{BCDDF6AB-D9A7-4762-8FBF-7C7A2F521FC1}" destId="{D6DE04B4-992A-4D5D-999D-0E982732E0A4}" srcOrd="8" destOrd="0" presId="urn:microsoft.com/office/officeart/2008/layout/LinedList"/>
    <dgm:cxn modelId="{AFFC6630-FC44-4E55-9ABC-2DFBA7916717}" type="presParOf" srcId="{BCDDF6AB-D9A7-4762-8FBF-7C7A2F521FC1}" destId="{1A5BC9C5-0007-48C3-8DCB-92E05F594B37}" srcOrd="9" destOrd="0" presId="urn:microsoft.com/office/officeart/2008/layout/LinedList"/>
    <dgm:cxn modelId="{4E6CA4DA-76C2-4A49-8257-F2D43A4514C8}" type="presParOf" srcId="{1A5BC9C5-0007-48C3-8DCB-92E05F594B37}" destId="{4A0C330C-796E-40FF-AF00-28C1E4B5AA84}" srcOrd="0" destOrd="0" presId="urn:microsoft.com/office/officeart/2008/layout/LinedList"/>
    <dgm:cxn modelId="{56E72979-B800-40B2-99F7-0B33E9EC6256}" type="presParOf" srcId="{1A5BC9C5-0007-48C3-8DCB-92E05F594B37}" destId="{892FB8B9-AA6C-44D2-AB37-3830681EDFF2}" srcOrd="1" destOrd="0" presId="urn:microsoft.com/office/officeart/2008/layout/LinedList"/>
    <dgm:cxn modelId="{0BB8E76B-236C-4D5B-91F0-DEBA4810A9E9}" type="presParOf" srcId="{BCDDF6AB-D9A7-4762-8FBF-7C7A2F521FC1}" destId="{EAA88D70-DC9B-4853-86DB-395BAB682D12}" srcOrd="10" destOrd="0" presId="urn:microsoft.com/office/officeart/2008/layout/LinedList"/>
    <dgm:cxn modelId="{3163895B-E4AE-42E2-9491-AA24C6CD464C}" type="presParOf" srcId="{BCDDF6AB-D9A7-4762-8FBF-7C7A2F521FC1}" destId="{8070A843-2402-404C-867C-5ED5A401AFC7}" srcOrd="11" destOrd="0" presId="urn:microsoft.com/office/officeart/2008/layout/LinedList"/>
    <dgm:cxn modelId="{BBAB7DF1-2919-4560-BDD0-520F81B0AD84}" type="presParOf" srcId="{8070A843-2402-404C-867C-5ED5A401AFC7}" destId="{48FC012D-80C5-4DE6-AA15-E4766CC70666}" srcOrd="0" destOrd="0" presId="urn:microsoft.com/office/officeart/2008/layout/LinedList"/>
    <dgm:cxn modelId="{52F3A4DE-E4CF-4151-9753-F07F3AC2D832}" type="presParOf" srcId="{8070A843-2402-404C-867C-5ED5A401AFC7}" destId="{699AB5B0-E852-4B28-A737-24FEFDF805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D6512-AC6D-42BC-AA00-FDABBD686991}">
      <dsp:nvSpPr>
        <dsp:cNvPr id="0" name=""/>
        <dsp:cNvSpPr/>
      </dsp:nvSpPr>
      <dsp:spPr>
        <a:xfrm>
          <a:off x="0" y="102677"/>
          <a:ext cx="6797675" cy="68017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Diarrhea, loose and watery stools up to 10 times a day.</a:t>
          </a:r>
        </a:p>
      </dsp:txBody>
      <dsp:txXfrm>
        <a:off x="33203" y="135880"/>
        <a:ext cx="6731269" cy="613766"/>
      </dsp:txXfrm>
    </dsp:sp>
    <dsp:sp modelId="{0D8EAEAE-0256-4427-86CF-8D9D7164F3CB}">
      <dsp:nvSpPr>
        <dsp:cNvPr id="0" name=""/>
        <dsp:cNvSpPr/>
      </dsp:nvSpPr>
      <dsp:spPr>
        <a:xfrm>
          <a:off x="0" y="834689"/>
          <a:ext cx="6797675" cy="680172"/>
        </a:xfrm>
        <a:prstGeom prst="roundRect">
          <a:avLst/>
        </a:prstGeom>
        <a:solidFill>
          <a:schemeClr val="accent2">
            <a:hueOff val="-190261"/>
            <a:satOff val="-84"/>
            <a:lumOff val="2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Stomach pain caused by toxins may create inflammation of the lining of the colon.</a:t>
          </a:r>
        </a:p>
      </dsp:txBody>
      <dsp:txXfrm>
        <a:off x="33203" y="867892"/>
        <a:ext cx="6731269" cy="613766"/>
      </dsp:txXfrm>
    </dsp:sp>
    <dsp:sp modelId="{D2CF3F24-CAE6-4C21-87A1-869237765E18}">
      <dsp:nvSpPr>
        <dsp:cNvPr id="0" name=""/>
        <dsp:cNvSpPr/>
      </dsp:nvSpPr>
      <dsp:spPr>
        <a:xfrm>
          <a:off x="0" y="1566701"/>
          <a:ext cx="6797675" cy="680172"/>
        </a:xfrm>
        <a:prstGeom prst="roundRect">
          <a:avLst/>
        </a:prstGeom>
        <a:solidFill>
          <a:schemeClr val="accent2">
            <a:hueOff val="-380521"/>
            <a:satOff val="-167"/>
            <a:lumOff val="4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Fever, due to the body trying to kill the bacteria invading the body.</a:t>
          </a:r>
        </a:p>
      </dsp:txBody>
      <dsp:txXfrm>
        <a:off x="33203" y="1599904"/>
        <a:ext cx="6731269" cy="613766"/>
      </dsp:txXfrm>
    </dsp:sp>
    <dsp:sp modelId="{37009D6D-0FAC-43B1-ADE3-41B977858006}">
      <dsp:nvSpPr>
        <dsp:cNvPr id="0" name=""/>
        <dsp:cNvSpPr/>
      </dsp:nvSpPr>
      <dsp:spPr>
        <a:xfrm>
          <a:off x="0" y="2298713"/>
          <a:ext cx="6797675" cy="680172"/>
        </a:xfrm>
        <a:prstGeom prst="roundRect">
          <a:avLst/>
        </a:prstGeom>
        <a:solidFill>
          <a:schemeClr val="accent2">
            <a:hueOff val="-570782"/>
            <a:satOff val="-251"/>
            <a:lumOff val="6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Chills that often accompany a fever as the body tries to neutralize the internal temperature.</a:t>
          </a:r>
        </a:p>
      </dsp:txBody>
      <dsp:txXfrm>
        <a:off x="33203" y="2331916"/>
        <a:ext cx="6731269" cy="613766"/>
      </dsp:txXfrm>
    </dsp:sp>
    <dsp:sp modelId="{DE385E63-C0B4-47AD-AF84-6E5D0A1F5615}">
      <dsp:nvSpPr>
        <dsp:cNvPr id="0" name=""/>
        <dsp:cNvSpPr/>
      </dsp:nvSpPr>
      <dsp:spPr>
        <a:xfrm>
          <a:off x="0" y="3030725"/>
          <a:ext cx="6797675" cy="680172"/>
        </a:xfrm>
        <a:prstGeom prst="roundRect">
          <a:avLst/>
        </a:prstGeom>
        <a:solidFill>
          <a:schemeClr val="accent2">
            <a:hueOff val="-761042"/>
            <a:satOff val="-335"/>
            <a:lumOff val="8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Abdominal bloating due to the colon inflammation and the toxins being produced.</a:t>
          </a:r>
        </a:p>
      </dsp:txBody>
      <dsp:txXfrm>
        <a:off x="33203" y="3063928"/>
        <a:ext cx="6731269" cy="613766"/>
      </dsp:txXfrm>
    </dsp:sp>
    <dsp:sp modelId="{92002857-35BA-4B48-9416-E1A05AD29B6F}">
      <dsp:nvSpPr>
        <dsp:cNvPr id="0" name=""/>
        <dsp:cNvSpPr/>
      </dsp:nvSpPr>
      <dsp:spPr>
        <a:xfrm>
          <a:off x="0" y="3762738"/>
          <a:ext cx="6797675" cy="680172"/>
        </a:xfrm>
        <a:prstGeom prst="roundRect">
          <a:avLst/>
        </a:prstGeom>
        <a:solidFill>
          <a:schemeClr val="accent2">
            <a:hueOff val="-951303"/>
            <a:satOff val="-419"/>
            <a:lumOff val="11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Abdominal pain that may range from mild to severe.</a:t>
          </a:r>
        </a:p>
      </dsp:txBody>
      <dsp:txXfrm>
        <a:off x="33203" y="3795941"/>
        <a:ext cx="6731269" cy="613766"/>
      </dsp:txXfrm>
    </dsp:sp>
    <dsp:sp modelId="{E6CA1023-549C-4F80-84D2-36EA9CD2717E}">
      <dsp:nvSpPr>
        <dsp:cNvPr id="0" name=""/>
        <dsp:cNvSpPr/>
      </dsp:nvSpPr>
      <dsp:spPr>
        <a:xfrm>
          <a:off x="0" y="4494750"/>
          <a:ext cx="6797675" cy="680172"/>
        </a:xfrm>
        <a:prstGeom prst="roundRect">
          <a:avLst/>
        </a:prstGeom>
        <a:solidFill>
          <a:schemeClr val="accent2">
            <a:hueOff val="-1141563"/>
            <a:satOff val="-502"/>
            <a:lumOff val="13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Vomiting that may be in response of the body trying to expel the bacteria.</a:t>
          </a:r>
        </a:p>
      </dsp:txBody>
      <dsp:txXfrm>
        <a:off x="33203" y="4527953"/>
        <a:ext cx="6731269" cy="613766"/>
      </dsp:txXfrm>
    </dsp:sp>
    <dsp:sp modelId="{38E4B88B-14A8-4E26-8F84-7A30A6D6FD27}">
      <dsp:nvSpPr>
        <dsp:cNvPr id="0" name=""/>
        <dsp:cNvSpPr/>
      </dsp:nvSpPr>
      <dsp:spPr>
        <a:xfrm>
          <a:off x="0" y="5226762"/>
          <a:ext cx="6797675" cy="680172"/>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Dehydration that may be due to vomiting and diarrhea.</a:t>
          </a:r>
        </a:p>
      </dsp:txBody>
      <dsp:txXfrm>
        <a:off x="33203" y="5259965"/>
        <a:ext cx="6731269" cy="613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AA459-6A9E-48B5-B24B-B548ACAA0EDD}">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8898D-F652-424F-9157-6A779F3900FA}">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0" i="0" kern="1200"/>
            <a:t>Diarrhea</a:t>
          </a:r>
          <a:endParaRPr lang="en-US" sz="4500" kern="1200"/>
        </a:p>
      </dsp:txBody>
      <dsp:txXfrm>
        <a:off x="0" y="2758"/>
        <a:ext cx="6797675" cy="940732"/>
      </dsp:txXfrm>
    </dsp:sp>
    <dsp:sp modelId="{794EBB2F-C034-44BD-9003-D8CCE8C6F442}">
      <dsp:nvSpPr>
        <dsp:cNvPr id="0" name=""/>
        <dsp:cNvSpPr/>
      </dsp:nvSpPr>
      <dsp:spPr>
        <a:xfrm>
          <a:off x="0" y="943491"/>
          <a:ext cx="6797675" cy="0"/>
        </a:xfrm>
        <a:prstGeom prst="line">
          <a:avLst/>
        </a:prstGeom>
        <a:solidFill>
          <a:schemeClr val="accent2">
            <a:hueOff val="-266365"/>
            <a:satOff val="-117"/>
            <a:lumOff val="314"/>
            <a:alphaOff val="0"/>
          </a:schemeClr>
        </a:solidFill>
        <a:ln w="15875" cap="flat" cmpd="sng" algn="ctr">
          <a:solidFill>
            <a:schemeClr val="accent2">
              <a:hueOff val="-266365"/>
              <a:satOff val="-117"/>
              <a:lumOff val="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7C8D4-EFB1-4659-A792-0A57E4D9628A}">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Hypovolemia</a:t>
          </a:r>
        </a:p>
      </dsp:txBody>
      <dsp:txXfrm>
        <a:off x="0" y="943491"/>
        <a:ext cx="6797675" cy="940732"/>
      </dsp:txXfrm>
    </dsp:sp>
    <dsp:sp modelId="{BC64D9F7-956B-4C26-A785-D4B8CC339E40}">
      <dsp:nvSpPr>
        <dsp:cNvPr id="0" name=""/>
        <dsp:cNvSpPr/>
      </dsp:nvSpPr>
      <dsp:spPr>
        <a:xfrm>
          <a:off x="0" y="1884223"/>
          <a:ext cx="6797675" cy="0"/>
        </a:xfrm>
        <a:prstGeom prst="line">
          <a:avLst/>
        </a:prstGeom>
        <a:solidFill>
          <a:schemeClr val="accent2">
            <a:hueOff val="-532730"/>
            <a:satOff val="-234"/>
            <a:lumOff val="628"/>
            <a:alphaOff val="0"/>
          </a:schemeClr>
        </a:solidFill>
        <a:ln w="15875" cap="flat" cmpd="sng" algn="ctr">
          <a:solidFill>
            <a:schemeClr val="accent2">
              <a:hueOff val="-532730"/>
              <a:satOff val="-234"/>
              <a:lumOff val="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0F96F4-2DBE-49C7-8C0B-00D30B9622B8}">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0" i="0" kern="1200"/>
            <a:t>Sepsis</a:t>
          </a:r>
          <a:endParaRPr lang="en-US" sz="4500" kern="1200"/>
        </a:p>
      </dsp:txBody>
      <dsp:txXfrm>
        <a:off x="0" y="1884223"/>
        <a:ext cx="6797675" cy="940732"/>
      </dsp:txXfrm>
    </dsp:sp>
    <dsp:sp modelId="{684D987D-E5FB-40AF-8742-4A2E358C094A}">
      <dsp:nvSpPr>
        <dsp:cNvPr id="0" name=""/>
        <dsp:cNvSpPr/>
      </dsp:nvSpPr>
      <dsp:spPr>
        <a:xfrm>
          <a:off x="0" y="2824955"/>
          <a:ext cx="6797675" cy="0"/>
        </a:xfrm>
        <a:prstGeom prst="line">
          <a:avLst/>
        </a:prstGeom>
        <a:solidFill>
          <a:schemeClr val="accent2">
            <a:hueOff val="-799094"/>
            <a:satOff val="-352"/>
            <a:lumOff val="941"/>
            <a:alphaOff val="0"/>
          </a:schemeClr>
        </a:solidFill>
        <a:ln w="15875" cap="flat" cmpd="sng" algn="ctr">
          <a:solidFill>
            <a:schemeClr val="accent2">
              <a:hueOff val="-799094"/>
              <a:satOff val="-352"/>
              <a:lumOff val="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DA3DA-50A0-426C-97EC-AEE810567E54}">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0" i="0" kern="1200"/>
            <a:t>Toxic Megacolon</a:t>
          </a:r>
          <a:endParaRPr lang="en-US" sz="4500" kern="1200"/>
        </a:p>
      </dsp:txBody>
      <dsp:txXfrm>
        <a:off x="0" y="2824956"/>
        <a:ext cx="6797675" cy="940732"/>
      </dsp:txXfrm>
    </dsp:sp>
    <dsp:sp modelId="{D6DE04B4-992A-4D5D-999D-0E982732E0A4}">
      <dsp:nvSpPr>
        <dsp:cNvPr id="0" name=""/>
        <dsp:cNvSpPr/>
      </dsp:nvSpPr>
      <dsp:spPr>
        <a:xfrm>
          <a:off x="0" y="3765688"/>
          <a:ext cx="6797675" cy="0"/>
        </a:xfrm>
        <a:prstGeom prst="line">
          <a:avLst/>
        </a:prstGeom>
        <a:solidFill>
          <a:schemeClr val="accent2">
            <a:hueOff val="-1065459"/>
            <a:satOff val="-469"/>
            <a:lumOff val="1255"/>
            <a:alphaOff val="0"/>
          </a:schemeClr>
        </a:solidFill>
        <a:ln w="15875" cap="flat" cmpd="sng" algn="ctr">
          <a:solidFill>
            <a:schemeClr val="accent2">
              <a:hueOff val="-1065459"/>
              <a:satOff val="-469"/>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C330C-796E-40FF-AF00-28C1E4B5AA84}">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0" i="0" kern="1200" dirty="0"/>
            <a:t>Perforated Bowel</a:t>
          </a:r>
          <a:endParaRPr lang="en-US" sz="4500" kern="1200" dirty="0"/>
        </a:p>
      </dsp:txBody>
      <dsp:txXfrm>
        <a:off x="0" y="3765688"/>
        <a:ext cx="6797675" cy="940732"/>
      </dsp:txXfrm>
    </dsp:sp>
    <dsp:sp modelId="{EAA88D70-DC9B-4853-86DB-395BAB682D12}">
      <dsp:nvSpPr>
        <dsp:cNvPr id="0" name=""/>
        <dsp:cNvSpPr/>
      </dsp:nvSpPr>
      <dsp:spPr>
        <a:xfrm>
          <a:off x="0" y="4706420"/>
          <a:ext cx="6797675" cy="0"/>
        </a:xfrm>
        <a:prstGeom prst="line">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FC012D-80C5-4DE6-AA15-E4766CC70666}">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i="0" kern="1200" dirty="0"/>
            <a:t>Peritonitis</a:t>
          </a:r>
          <a:r>
            <a:rPr lang="en-US" sz="3900" b="0" i="0" kern="1200" dirty="0"/>
            <a:t>	</a:t>
          </a:r>
          <a:r>
            <a:rPr lang="en-US" sz="2400" b="0" i="0" kern="1200" dirty="0"/>
            <a:t>(Mada, 2022)</a:t>
          </a:r>
          <a:endParaRPr lang="en-US" sz="2400" kern="1200" dirty="0"/>
        </a:p>
      </dsp:txBody>
      <dsp:txXfrm>
        <a:off x="0" y="4706420"/>
        <a:ext cx="6797675" cy="940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4040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3/25/2022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935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3/25/2022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870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3/25/2022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425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3/25/2022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647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3/25/2022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725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3/25/2022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900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3/25/2022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925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3/25/2022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668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3/25/2022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9245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3/25/2022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450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3/25/2022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20829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12" r:id="rId6"/>
    <p:sldLayoutId id="2147483817" r:id="rId7"/>
    <p:sldLayoutId id="2147483813" r:id="rId8"/>
    <p:sldLayoutId id="2147483814" r:id="rId9"/>
    <p:sldLayoutId id="2147483815" r:id="rId10"/>
    <p:sldLayoutId id="2147483816"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3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0" name="Straight Connector 4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1" name="Rectangle 4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2" name="Rectangle 4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35CCE44-665C-47D3-87B4-DD5AD256CAB2}"/>
              </a:ext>
            </a:extLst>
          </p:cNvPr>
          <p:cNvSpPr>
            <a:spLocks noGrp="1"/>
          </p:cNvSpPr>
          <p:nvPr>
            <p:ph type="ctrTitle"/>
          </p:nvPr>
        </p:nvSpPr>
        <p:spPr>
          <a:xfrm>
            <a:off x="492370" y="516836"/>
            <a:ext cx="3084844" cy="1961086"/>
          </a:xfrm>
        </p:spPr>
        <p:txBody>
          <a:bodyPr vert="horz" lIns="91440" tIns="45720" rIns="91440" bIns="45720" rtlCol="0" anchor="b">
            <a:normAutofit fontScale="90000"/>
          </a:bodyPr>
          <a:lstStyle/>
          <a:p>
            <a:r>
              <a:rPr lang="en-US" sz="3700" dirty="0">
                <a:solidFill>
                  <a:srgbClr val="FFFFFF"/>
                </a:solidFill>
              </a:rPr>
              <a:t>Clostridium Difficile</a:t>
            </a:r>
            <a:br>
              <a:rPr lang="en-US" sz="3700" dirty="0">
                <a:solidFill>
                  <a:srgbClr val="FFFFFF"/>
                </a:solidFill>
              </a:rPr>
            </a:br>
            <a:r>
              <a:rPr lang="en-US" sz="3700" dirty="0">
                <a:solidFill>
                  <a:srgbClr val="FFFFFF"/>
                </a:solidFill>
              </a:rPr>
              <a:t>(C-diff)</a:t>
            </a:r>
            <a:br>
              <a:rPr lang="en-US" sz="3700" dirty="0">
                <a:solidFill>
                  <a:srgbClr val="FFFFFF"/>
                </a:solidFill>
              </a:rPr>
            </a:br>
            <a:r>
              <a:rPr lang="en-US" sz="3700" dirty="0">
                <a:solidFill>
                  <a:srgbClr val="FFFFFF"/>
                </a:solidFill>
              </a:rPr>
              <a:t>Bacterium</a:t>
            </a:r>
          </a:p>
        </p:txBody>
      </p:sp>
      <p:cxnSp>
        <p:nvCxnSpPr>
          <p:cNvPr id="73" name="Straight Connector 4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86F215F-2A00-4182-9510-FFA0CFE144B9}"/>
              </a:ext>
            </a:extLst>
          </p:cNvPr>
          <p:cNvSpPr>
            <a:spLocks noGrp="1"/>
          </p:cNvSpPr>
          <p:nvPr>
            <p:ph type="subTitle" idx="1"/>
          </p:nvPr>
        </p:nvSpPr>
        <p:spPr>
          <a:xfrm>
            <a:off x="571752" y="2799654"/>
            <a:ext cx="3005462" cy="3189665"/>
          </a:xfrm>
        </p:spPr>
        <p:txBody>
          <a:bodyPr vert="horz" lIns="0" tIns="45720" rIns="0" bIns="45720" rtlCol="0">
            <a:normAutofit/>
          </a:bodyPr>
          <a:lstStyle/>
          <a:p>
            <a:pPr>
              <a:lnSpc>
                <a:spcPct val="90000"/>
              </a:lnSpc>
            </a:pPr>
            <a:r>
              <a:rPr lang="en-US" sz="1500" dirty="0">
                <a:solidFill>
                  <a:srgbClr val="FFFFFF"/>
                </a:solidFill>
              </a:rPr>
              <a:t>Presented by</a:t>
            </a:r>
          </a:p>
          <a:p>
            <a:pPr>
              <a:lnSpc>
                <a:spcPct val="90000"/>
              </a:lnSpc>
            </a:pPr>
            <a:r>
              <a:rPr lang="en-US" sz="1500" dirty="0">
                <a:solidFill>
                  <a:srgbClr val="FFFFFF"/>
                </a:solidFill>
              </a:rPr>
              <a:t>Tonya Buchanan BSN, RN </a:t>
            </a:r>
          </a:p>
          <a:p>
            <a:pPr>
              <a:lnSpc>
                <a:spcPct val="90000"/>
              </a:lnSpc>
            </a:pPr>
            <a:r>
              <a:rPr lang="en-US" sz="1500" dirty="0">
                <a:solidFill>
                  <a:srgbClr val="FFFFFF"/>
                </a:solidFill>
              </a:rPr>
              <a:t>and</a:t>
            </a:r>
          </a:p>
          <a:p>
            <a:pPr>
              <a:lnSpc>
                <a:spcPct val="90000"/>
              </a:lnSpc>
            </a:pPr>
            <a:r>
              <a:rPr lang="en-US" sz="1500" dirty="0">
                <a:solidFill>
                  <a:srgbClr val="FFFFFF"/>
                </a:solidFill>
              </a:rPr>
              <a:t>Courtney Wright BSN, RN</a:t>
            </a:r>
          </a:p>
          <a:p>
            <a:pPr>
              <a:lnSpc>
                <a:spcPct val="90000"/>
              </a:lnSpc>
            </a:pPr>
            <a:endParaRPr lang="en-US" sz="1500" dirty="0">
              <a:solidFill>
                <a:srgbClr val="FFFFFF"/>
              </a:solidFill>
            </a:endParaRPr>
          </a:p>
          <a:p>
            <a:pPr>
              <a:lnSpc>
                <a:spcPct val="90000"/>
              </a:lnSpc>
            </a:pPr>
            <a:r>
              <a:rPr lang="en-US" sz="1500" dirty="0">
                <a:solidFill>
                  <a:srgbClr val="FFFFFF"/>
                </a:solidFill>
              </a:rPr>
              <a:t>King University</a:t>
            </a:r>
          </a:p>
          <a:p>
            <a:pPr>
              <a:lnSpc>
                <a:spcPct val="90000"/>
              </a:lnSpc>
            </a:pPr>
            <a:r>
              <a:rPr lang="en-US" sz="1500" dirty="0">
                <a:solidFill>
                  <a:srgbClr val="FFFFFF"/>
                </a:solidFill>
              </a:rPr>
              <a:t>Global Awareness</a:t>
            </a:r>
          </a:p>
        </p:txBody>
      </p:sp>
      <p:pic>
        <p:nvPicPr>
          <p:cNvPr id="6" name="Picture 5" descr="Digital rendering of a virus formation">
            <a:extLst>
              <a:ext uri="{FF2B5EF4-FFF2-40B4-BE49-F238E27FC236}">
                <a16:creationId xmlns:a16="http://schemas.microsoft.com/office/drawing/2014/main" id="{B6A593C0-F832-49AC-9C50-C0F1B40E3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034" y="0"/>
            <a:ext cx="8189281" cy="6858000"/>
          </a:xfrm>
          <a:prstGeom prst="rect">
            <a:avLst/>
          </a:prstGeom>
        </p:spPr>
      </p:pic>
    </p:spTree>
    <p:extLst>
      <p:ext uri="{BB962C8B-B14F-4D97-AF65-F5344CB8AC3E}">
        <p14:creationId xmlns:p14="http://schemas.microsoft.com/office/powerpoint/2010/main" val="183094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F87F4E-1A0F-4FFA-BB63-CD1DB642325C}"/>
              </a:ext>
            </a:extLst>
          </p:cNvPr>
          <p:cNvSpPr>
            <a:spLocks noGrp="1"/>
          </p:cNvSpPr>
          <p:nvPr>
            <p:ph type="title"/>
          </p:nvPr>
        </p:nvSpPr>
        <p:spPr>
          <a:xfrm>
            <a:off x="1097280" y="286603"/>
            <a:ext cx="10058400" cy="1450757"/>
          </a:xfrm>
        </p:spPr>
        <p:txBody>
          <a:bodyPr anchor="ctr">
            <a:normAutofit/>
          </a:bodyPr>
          <a:lstStyle/>
          <a:p>
            <a:r>
              <a:rPr lang="en-US" sz="2900">
                <a:solidFill>
                  <a:srgbClr val="FFFFFF"/>
                </a:solidFill>
              </a:rPr>
              <a:t>      Implications of Clostridium Difficile on Facilities</a:t>
            </a:r>
            <a:br>
              <a:rPr lang="en-US" sz="2900">
                <a:solidFill>
                  <a:srgbClr val="FFFFFF"/>
                </a:solidFill>
              </a:rPr>
            </a:br>
            <a:r>
              <a:rPr lang="en-US" sz="2900">
                <a:solidFill>
                  <a:srgbClr val="FFFFFF"/>
                </a:solidFill>
              </a:rPr>
              <a:t>(Staffing, Budgeting, Education, Recognition of Disease)</a:t>
            </a:r>
          </a:p>
        </p:txBody>
      </p:sp>
      <p:sp>
        <p:nvSpPr>
          <p:cNvPr id="3" name="Content Placeholder 2">
            <a:extLst>
              <a:ext uri="{FF2B5EF4-FFF2-40B4-BE49-F238E27FC236}">
                <a16:creationId xmlns:a16="http://schemas.microsoft.com/office/drawing/2014/main" id="{D572D712-7584-49BF-8937-41B4E459F67C}"/>
              </a:ext>
            </a:extLst>
          </p:cNvPr>
          <p:cNvSpPr>
            <a:spLocks noGrp="1"/>
          </p:cNvSpPr>
          <p:nvPr>
            <p:ph idx="1"/>
          </p:nvPr>
        </p:nvSpPr>
        <p:spPr>
          <a:xfrm>
            <a:off x="733424" y="2023963"/>
            <a:ext cx="10772775" cy="4376837"/>
          </a:xfrm>
        </p:spPr>
        <p:txBody>
          <a:bodyPr>
            <a:normAutofit/>
          </a:bodyPr>
          <a:lstStyle/>
          <a:p>
            <a:pPr>
              <a:lnSpc>
                <a:spcPct val="100000"/>
              </a:lnSpc>
            </a:pPr>
            <a:r>
              <a:rPr lang="en-US" sz="1400" b="0" i="0" dirty="0">
                <a:effectLst/>
                <a:latin typeface="Calibri" panose="020F0502020204030204" pitchFamily="34" charset="0"/>
                <a:cs typeface="Calibri" panose="020F0502020204030204" pitchFamily="34" charset="0"/>
              </a:rPr>
              <a:t>C. diff is responsible for nearly half a million infections and 15,000 deaths in the United States each year. (UH, 2021).</a:t>
            </a:r>
            <a:endParaRPr lang="en-US" sz="1400" dirty="0">
              <a:latin typeface="Calibri" panose="020F0502020204030204" pitchFamily="34" charset="0"/>
              <a:cs typeface="Calibri" panose="020F0502020204030204" pitchFamily="34" charset="0"/>
            </a:endParaRPr>
          </a:p>
          <a:p>
            <a:pPr>
              <a:lnSpc>
                <a:spcPct val="100000"/>
              </a:lnSpc>
            </a:pPr>
            <a:r>
              <a:rPr lang="en-US" sz="1400" dirty="0">
                <a:latin typeface="Calibri" panose="020F0502020204030204" pitchFamily="34" charset="0"/>
                <a:cs typeface="Calibri" panose="020F0502020204030204" pitchFamily="34" charset="0"/>
              </a:rPr>
              <a:t>More than half of the hospitalized patients will receive an antibiotic during their admission and 30-50% are not receiving the correct antibiotic or should not be receiving an antibiotic at all (Mada, 2022).</a:t>
            </a:r>
          </a:p>
          <a:p>
            <a:pPr>
              <a:lnSpc>
                <a:spcPct val="100000"/>
              </a:lnSpc>
            </a:pPr>
            <a:r>
              <a:rPr lang="en-US" sz="1400" dirty="0">
                <a:latin typeface="Calibri" panose="020F0502020204030204" pitchFamily="34" charset="0"/>
                <a:cs typeface="Calibri" panose="020F0502020204030204" pitchFamily="34" charset="0"/>
              </a:rPr>
              <a:t>Good antibiotic stewardship could help save healthcare providers $3.8 billion over a 5-year period.</a:t>
            </a:r>
          </a:p>
          <a:p>
            <a:pPr>
              <a:lnSpc>
                <a:spcPct val="100000"/>
              </a:lnSpc>
            </a:pPr>
            <a:r>
              <a:rPr lang="en-US" sz="1400" dirty="0">
                <a:latin typeface="Calibri" panose="020F0502020204030204" pitchFamily="34" charset="0"/>
                <a:cs typeface="Calibri" panose="020F0502020204030204" pitchFamily="34" charset="0"/>
              </a:rPr>
              <a:t>C. diff increases hospital costs by 40% (Vora, 2020).</a:t>
            </a:r>
          </a:p>
          <a:p>
            <a:pPr>
              <a:lnSpc>
                <a:spcPct val="100000"/>
              </a:lnSpc>
            </a:pPr>
            <a:r>
              <a:rPr lang="en-US" sz="1400" dirty="0">
                <a:latin typeface="Calibri" panose="020F0502020204030204" pitchFamily="34" charset="0"/>
                <a:cs typeface="Calibri" panose="020F0502020204030204" pitchFamily="34" charset="0"/>
              </a:rPr>
              <a:t>C. diff increases hospital stays by 55% (Vora, 2020).</a:t>
            </a:r>
          </a:p>
          <a:p>
            <a:pPr>
              <a:lnSpc>
                <a:spcPct val="100000"/>
              </a:lnSpc>
            </a:pPr>
            <a:r>
              <a:rPr lang="en-US" sz="1400" dirty="0">
                <a:latin typeface="Calibri" panose="020F0502020204030204" pitchFamily="34" charset="0"/>
                <a:cs typeface="Calibri" panose="020F0502020204030204" pitchFamily="34" charset="0"/>
              </a:rPr>
              <a:t>Patients with C. diff have a 77% readmission rate over those without c. diff (Vora, 2020).</a:t>
            </a:r>
          </a:p>
          <a:p>
            <a:pPr>
              <a:lnSpc>
                <a:spcPct val="100000"/>
              </a:lnSpc>
            </a:pPr>
            <a:r>
              <a:rPr lang="en-US" sz="1400" dirty="0">
                <a:latin typeface="Calibri" panose="020F0502020204030204" pitchFamily="34" charset="0"/>
                <a:cs typeface="Calibri" panose="020F0502020204030204" pitchFamily="34" charset="0"/>
              </a:rPr>
              <a:t>Rooms of patients with c. diff should be cleaned more than once a day and not just on the days of discharge to lessen the risk of community transmission (Clean Link, n.d.).  This requires more manpower and less staff available to prepare for new admissions or patient care.</a:t>
            </a:r>
          </a:p>
          <a:p>
            <a:pPr>
              <a:lnSpc>
                <a:spcPct val="100000"/>
              </a:lnSpc>
            </a:pPr>
            <a:r>
              <a:rPr lang="en-US" sz="1400" dirty="0">
                <a:latin typeface="Calibri" panose="020F0502020204030204" pitchFamily="34" charset="0"/>
                <a:cs typeface="Calibri" panose="020F0502020204030204" pitchFamily="34" charset="0"/>
              </a:rPr>
              <a:t>Centers for Medicare and Medicaid Services (CMS) may deny </a:t>
            </a:r>
            <a:r>
              <a:rPr lang="en-US" sz="1400">
                <a:latin typeface="Calibri" panose="020F0502020204030204" pitchFamily="34" charset="0"/>
                <a:cs typeface="Calibri" panose="020F0502020204030204" pitchFamily="34" charset="0"/>
              </a:rPr>
              <a:t>or reduce </a:t>
            </a:r>
            <a:r>
              <a:rPr lang="en-US" sz="1400" dirty="0">
                <a:latin typeface="Calibri" panose="020F0502020204030204" pitchFamily="34" charset="0"/>
                <a:cs typeface="Calibri" panose="020F0502020204030204" pitchFamily="34" charset="0"/>
              </a:rPr>
              <a:t>payment for services provided for a hospital acquired illness such as C. diff if it cannot be proven that the patient had the infection prior to admission (UH, 2021).</a:t>
            </a:r>
          </a:p>
          <a:p>
            <a:pPr>
              <a:lnSpc>
                <a:spcPct val="100000"/>
              </a:lnSpc>
            </a:pPr>
            <a:endParaRPr lang="en-US" sz="10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305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6DFC-48D7-4D78-8AB1-37C97924300A}"/>
              </a:ext>
            </a:extLst>
          </p:cNvPr>
          <p:cNvSpPr>
            <a:spLocks noGrp="1"/>
          </p:cNvSpPr>
          <p:nvPr>
            <p:ph type="title"/>
          </p:nvPr>
        </p:nvSpPr>
        <p:spPr/>
        <p:txBody>
          <a:bodyPr/>
          <a:lstStyle/>
          <a:p>
            <a:r>
              <a:rPr lang="en-US" dirty="0"/>
              <a:t>Do Your Part in Preventing the Spread of C-diff</a:t>
            </a:r>
          </a:p>
        </p:txBody>
      </p:sp>
      <p:sp>
        <p:nvSpPr>
          <p:cNvPr id="3" name="Content Placeholder 2">
            <a:extLst>
              <a:ext uri="{FF2B5EF4-FFF2-40B4-BE49-F238E27FC236}">
                <a16:creationId xmlns:a16="http://schemas.microsoft.com/office/drawing/2014/main" id="{CD10F7B8-1915-4FEE-83D1-D42049FE8714}"/>
              </a:ext>
            </a:extLst>
          </p:cNvPr>
          <p:cNvSpPr>
            <a:spLocks noGrp="1"/>
          </p:cNvSpPr>
          <p:nvPr>
            <p:ph idx="1"/>
          </p:nvPr>
        </p:nvSpPr>
        <p:spPr/>
        <p:txBody>
          <a:bodyPr>
            <a:normAutofit/>
          </a:bodyPr>
          <a:lstStyle/>
          <a:p>
            <a:pPr marL="0" indent="0">
              <a:buNone/>
            </a:pPr>
            <a:r>
              <a:rPr lang="en-US" dirty="0"/>
              <a:t>Wash hands when entering and exiting patient rooms. </a:t>
            </a:r>
          </a:p>
          <a:p>
            <a:pPr marL="0" indent="0">
              <a:buNone/>
            </a:pPr>
            <a:r>
              <a:rPr lang="en-US" dirty="0"/>
              <a:t>Wash hands when in a community setting.</a:t>
            </a:r>
          </a:p>
          <a:p>
            <a:pPr marL="0" indent="0">
              <a:buNone/>
            </a:pPr>
            <a:r>
              <a:rPr lang="en-US" dirty="0"/>
              <a:t>Use soap and water instead of hand sanitizer when it is available.  Hand sanitizer is not affective in the fight against c. diff.</a:t>
            </a:r>
          </a:p>
          <a:p>
            <a:pPr marL="0" indent="0">
              <a:buNone/>
            </a:pPr>
            <a:r>
              <a:rPr lang="en-US" dirty="0"/>
              <a:t>Do not allow linens to touch floors or furniture in any facility, inpatient or outpatient.</a:t>
            </a:r>
          </a:p>
          <a:p>
            <a:pPr marL="0" indent="0">
              <a:buNone/>
            </a:pPr>
            <a:r>
              <a:rPr lang="en-US" dirty="0"/>
              <a:t>Do not wear your work shoes into your cars or homes.  Always carry a small bag to store your work shoes when not working. 45% of tested footwear were positive for c. diff (UH, 2021)</a:t>
            </a:r>
          </a:p>
          <a:p>
            <a:pPr marL="0" indent="0">
              <a:buNone/>
            </a:pPr>
            <a:r>
              <a:rPr lang="en-US" dirty="0"/>
              <a:t>Develop a habit of changing out of clothes before leaving work.</a:t>
            </a:r>
          </a:p>
          <a:p>
            <a:pPr marL="0" indent="0">
              <a:buNone/>
            </a:pPr>
            <a:endParaRPr lang="en-US" dirty="0"/>
          </a:p>
        </p:txBody>
      </p:sp>
      <p:sp>
        <p:nvSpPr>
          <p:cNvPr id="4" name="Text Placeholder 3">
            <a:extLst>
              <a:ext uri="{FF2B5EF4-FFF2-40B4-BE49-F238E27FC236}">
                <a16:creationId xmlns:a16="http://schemas.microsoft.com/office/drawing/2014/main" id="{489B7301-4F10-4859-9F83-70B80F10AEF4}"/>
              </a:ext>
            </a:extLst>
          </p:cNvPr>
          <p:cNvSpPr>
            <a:spLocks noGrp="1"/>
          </p:cNvSpPr>
          <p:nvPr>
            <p:ph type="body" sz="half" idx="2"/>
          </p:nvPr>
        </p:nvSpPr>
        <p:spPr/>
        <p:txBody>
          <a:bodyPr/>
          <a:lstStyle/>
          <a:p>
            <a:r>
              <a:rPr lang="en-US" dirty="0">
                <a:latin typeface="Abadi Extra Light" panose="020B0604020202020204" pitchFamily="34" charset="0"/>
              </a:rPr>
              <a:t>Healthcare workers are most often trained upon hire and yearly per OSHA standards.  </a:t>
            </a:r>
          </a:p>
        </p:txBody>
      </p:sp>
    </p:spTree>
    <p:extLst>
      <p:ext uri="{BB962C8B-B14F-4D97-AF65-F5344CB8AC3E}">
        <p14:creationId xmlns:p14="http://schemas.microsoft.com/office/powerpoint/2010/main" val="319673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8FBCF81-E9BE-4B55-8930-25B449B88A05}"/>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References</a:t>
            </a:r>
          </a:p>
        </p:txBody>
      </p:sp>
      <p:sp>
        <p:nvSpPr>
          <p:cNvPr id="3" name="Content Placeholder 2">
            <a:extLst>
              <a:ext uri="{FF2B5EF4-FFF2-40B4-BE49-F238E27FC236}">
                <a16:creationId xmlns:a16="http://schemas.microsoft.com/office/drawing/2014/main" id="{058089E4-08EF-4AE2-A449-736A29B201D2}"/>
              </a:ext>
            </a:extLst>
          </p:cNvPr>
          <p:cNvSpPr>
            <a:spLocks noGrp="1"/>
          </p:cNvSpPr>
          <p:nvPr>
            <p:ph idx="1"/>
          </p:nvPr>
        </p:nvSpPr>
        <p:spPr>
          <a:xfrm>
            <a:off x="470516" y="1904999"/>
            <a:ext cx="11301273" cy="4424779"/>
          </a:xfrm>
        </p:spPr>
        <p:txBody>
          <a:bodyPr>
            <a:normAutofit/>
          </a:bodyPr>
          <a:lstStyle/>
          <a:p>
            <a:r>
              <a:rPr lang="en-US" sz="1000" i="1" dirty="0">
                <a:effectLst/>
              </a:rPr>
              <a:t>12 most common C diff symptoms - page 10 of 13</a:t>
            </a:r>
            <a:r>
              <a:rPr lang="en-US" sz="1000" dirty="0">
                <a:effectLst/>
              </a:rPr>
              <a:t>. Very Healthy Life. (2021, August 10). Retrieved March 22, 2022, from https://veryhealthy.life/12-most-common-c-diff-symptoms.</a:t>
            </a:r>
          </a:p>
          <a:p>
            <a:r>
              <a:rPr lang="en-US" sz="1000" dirty="0">
                <a:effectLst/>
              </a:rPr>
              <a:t>Antonelli, M., Martin-Loeches, I., Dimopoulos, G., Gasbarrini, A., &amp; Vallecoccia, M. S. (2020). Clostridioides difficile (formerly clostridium difficile) infection in the critically ill: An expert statement. </a:t>
            </a:r>
            <a:r>
              <a:rPr lang="en-US" sz="1000" i="1" dirty="0">
                <a:effectLst/>
              </a:rPr>
              <a:t>Intensive </a:t>
            </a:r>
            <a:r>
              <a:rPr lang="en-US" sz="1000" i="1" dirty="0"/>
              <a:t>c</a:t>
            </a:r>
            <a:r>
              <a:rPr lang="en-US" sz="1000" i="1" dirty="0">
                <a:effectLst/>
              </a:rPr>
              <a:t>are medicine</a:t>
            </a:r>
            <a:r>
              <a:rPr lang="en-US" sz="1000" dirty="0">
                <a:effectLst/>
              </a:rPr>
              <a:t>, </a:t>
            </a:r>
            <a:r>
              <a:rPr lang="en-US" sz="1000" i="1" dirty="0">
                <a:effectLst/>
              </a:rPr>
              <a:t>46</a:t>
            </a:r>
            <a:r>
              <a:rPr lang="en-US" sz="1000" dirty="0">
                <a:effectLst/>
              </a:rPr>
              <a:t>(2), 215–224. </a:t>
            </a:r>
          </a:p>
          <a:p>
            <a:r>
              <a:rPr lang="en-US" sz="900" i="1" dirty="0">
                <a:effectLst/>
              </a:rPr>
              <a:t>Bleach and other chemicals effective against C. Diff</a:t>
            </a:r>
            <a:r>
              <a:rPr lang="en-US" sz="900" dirty="0">
                <a:effectLst/>
              </a:rPr>
              <a:t>. Clean Link. (n.d.). Retrieved March 25, 2022, from https://www.cleanlink.com/sm/article/Bleach-and-Other-Chemicals-Effective-Against-C-diff--15480 .</a:t>
            </a:r>
            <a:endParaRPr lang="en-US" sz="1000" dirty="0">
              <a:effectLst/>
            </a:endParaRPr>
          </a:p>
          <a:p>
            <a:r>
              <a:rPr lang="en-US" sz="1000" i="1" dirty="0">
                <a:effectLst/>
              </a:rPr>
              <a:t>C. difficile is everywhere – even on the bottom of footwear</a:t>
            </a:r>
            <a:r>
              <a:rPr lang="en-US" sz="1000" dirty="0">
                <a:effectLst/>
              </a:rPr>
              <a:t>. University of Houston. (2021, October 29). Retrieved March 25, 2022, from https://uh.edu/news-events/stories/2021/october-2021/10062021-c-diff.php.</a:t>
            </a:r>
          </a:p>
          <a:p>
            <a:r>
              <a:rPr lang="en-US" sz="1000" dirty="0">
                <a:effectLst/>
              </a:rPr>
              <a:t>Centers for Disease Control and Prevention. (2021, July 15). </a:t>
            </a:r>
            <a:r>
              <a:rPr lang="en-US" sz="1000" i="1" dirty="0">
                <a:effectLst/>
              </a:rPr>
              <a:t>What CDC is doing to reduce C. diff infections</a:t>
            </a:r>
            <a:r>
              <a:rPr lang="en-US" sz="1000" dirty="0">
                <a:effectLst/>
              </a:rPr>
              <a:t>. Centers for Disease Control and Prevention. Retrieved March 22, 2022, from https://www.cdc.gov/cdiff/reducing.html </a:t>
            </a:r>
          </a:p>
          <a:p>
            <a:r>
              <a:rPr lang="en-US" sz="1000" dirty="0">
                <a:effectLst/>
              </a:rPr>
              <a:t>Heinlen, L., &amp; Ballard, J. D. (2010, September). </a:t>
            </a:r>
            <a:r>
              <a:rPr lang="en-US" sz="1000" i="1" dirty="0">
                <a:effectLst/>
              </a:rPr>
              <a:t>Clostridium difficile infection</a:t>
            </a:r>
            <a:r>
              <a:rPr lang="en-US" sz="1000" dirty="0">
                <a:effectLst/>
              </a:rPr>
              <a:t>. The American journal of the medical sciences. Retrieved March 14, 2022, from https://www.ncbi.nlm.nih.gov. </a:t>
            </a:r>
          </a:p>
          <a:p>
            <a:r>
              <a:rPr lang="en-US" sz="1000" dirty="0">
                <a:effectLst/>
              </a:rPr>
              <a:t>Mada, P. K. (2022, January 31). </a:t>
            </a:r>
            <a:r>
              <a:rPr lang="en-US" sz="1000" i="1" dirty="0">
                <a:effectLst/>
              </a:rPr>
              <a:t>Clostridioides difficile</a:t>
            </a:r>
            <a:r>
              <a:rPr lang="en-US" sz="1000" dirty="0">
                <a:effectLst/>
              </a:rPr>
              <a:t>. StatPearls. Retrieved March 22, 2022, from https://www.ncbi.nlm.nih.gov.</a:t>
            </a:r>
          </a:p>
          <a:p>
            <a:r>
              <a:rPr lang="en-US" sz="900" dirty="0">
                <a:effectLst/>
              </a:rPr>
              <a:t>Vora, P. (2020, July 30). </a:t>
            </a:r>
            <a:r>
              <a:rPr lang="en-US" sz="900" i="1" dirty="0">
                <a:effectLst/>
              </a:rPr>
              <a:t>C. diff infection increases hospital costs by 40%</a:t>
            </a:r>
            <a:r>
              <a:rPr lang="en-US" sz="900" dirty="0">
                <a:effectLst/>
              </a:rPr>
              <a:t>. AJMC. Retrieved March 25, 2022, from https://www.ajmc.com/view/ic-diffi-infection-increases-hospital-costs-by-40. </a:t>
            </a:r>
          </a:p>
          <a:p>
            <a:endParaRPr lang="en-US" sz="1000" dirty="0">
              <a:effectLst/>
            </a:endParaRPr>
          </a:p>
          <a:p>
            <a:endParaRPr lang="en-US" sz="1000" dirty="0">
              <a:effectLst/>
            </a:endParaRPr>
          </a:p>
          <a:p>
            <a:endParaRPr lang="en-US" sz="1200" dirty="0">
              <a:effectLst/>
            </a:endParaRPr>
          </a:p>
          <a:p>
            <a:endParaRPr lang="en-US" dirty="0">
              <a:effectLst/>
            </a:endParaRPr>
          </a:p>
          <a:p>
            <a:endParaRPr lang="en-US" dirty="0">
              <a:effectLst/>
            </a:endParaRPr>
          </a:p>
          <a:p>
            <a:endParaRPr lang="en-US" dirty="0">
              <a:effectLst/>
            </a:endParaRPr>
          </a:p>
          <a:p>
            <a:endParaRPr lang="en-US" dirty="0">
              <a:effectLst/>
            </a:endParaRPr>
          </a:p>
          <a:p>
            <a:endParaRPr lang="en-US" dirty="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33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2E469CA-1D51-405E-B488-05E4EB296846}"/>
              </a:ext>
            </a:extLst>
          </p:cNvPr>
          <p:cNvSpPr>
            <a:spLocks noGrp="1"/>
          </p:cNvSpPr>
          <p:nvPr>
            <p:ph type="title"/>
          </p:nvPr>
        </p:nvSpPr>
        <p:spPr>
          <a:xfrm>
            <a:off x="1097280" y="286603"/>
            <a:ext cx="10058400" cy="1450757"/>
          </a:xfrm>
        </p:spPr>
        <p:txBody>
          <a:bodyPr anchor="ctr">
            <a:normAutofit fontScale="90000"/>
          </a:bodyPr>
          <a:lstStyle/>
          <a:p>
            <a:pPr algn="ctr"/>
            <a:br>
              <a:rPr lang="en-US" sz="1200" dirty="0">
                <a:solidFill>
                  <a:srgbClr val="FFFFFF"/>
                </a:solidFill>
              </a:rPr>
            </a:br>
            <a:br>
              <a:rPr lang="en-US" sz="1200" dirty="0">
                <a:solidFill>
                  <a:srgbClr val="FFFFFF"/>
                </a:solidFill>
              </a:rPr>
            </a:br>
            <a:br>
              <a:rPr lang="en-US" sz="1200" dirty="0">
                <a:solidFill>
                  <a:srgbClr val="FFFFFF"/>
                </a:solidFill>
              </a:rPr>
            </a:br>
            <a:br>
              <a:rPr lang="en-US" sz="1200" dirty="0">
                <a:solidFill>
                  <a:srgbClr val="FFFFFF"/>
                </a:solidFill>
              </a:rPr>
            </a:br>
            <a:br>
              <a:rPr lang="en-US" sz="1200" dirty="0">
                <a:solidFill>
                  <a:srgbClr val="FFFFFF"/>
                </a:solidFill>
              </a:rPr>
            </a:br>
            <a:r>
              <a:rPr lang="en-US" sz="3600" dirty="0">
                <a:solidFill>
                  <a:srgbClr val="FFFFFF"/>
                </a:solidFill>
              </a:rPr>
              <a:t>Background of Clostridium Difficile</a:t>
            </a:r>
            <a:br>
              <a:rPr lang="en-US" sz="3600" dirty="0">
                <a:solidFill>
                  <a:srgbClr val="FFFFFF"/>
                </a:solidFill>
              </a:rPr>
            </a:br>
            <a:endParaRPr lang="en-US" sz="3600" dirty="0">
              <a:solidFill>
                <a:srgbClr val="FFFFFF"/>
              </a:solidFill>
            </a:endParaRPr>
          </a:p>
        </p:txBody>
      </p:sp>
      <p:sp>
        <p:nvSpPr>
          <p:cNvPr id="6" name="Content Placeholder 5">
            <a:extLst>
              <a:ext uri="{FF2B5EF4-FFF2-40B4-BE49-F238E27FC236}">
                <a16:creationId xmlns:a16="http://schemas.microsoft.com/office/drawing/2014/main" id="{62F97378-AE4C-42FB-9398-74F8BAD4C89E}"/>
              </a:ext>
            </a:extLst>
          </p:cNvPr>
          <p:cNvSpPr>
            <a:spLocks noGrp="1"/>
          </p:cNvSpPr>
          <p:nvPr>
            <p:ph idx="1"/>
          </p:nvPr>
        </p:nvSpPr>
        <p:spPr>
          <a:xfrm>
            <a:off x="609600" y="1905000"/>
            <a:ext cx="11068050" cy="4495800"/>
          </a:xfrm>
        </p:spPr>
        <p:txBody>
          <a:bodyPr>
            <a:normAutofit/>
          </a:bodyPr>
          <a:lstStyle/>
          <a:p>
            <a:pPr>
              <a:lnSpc>
                <a:spcPct val="100000"/>
              </a:lnSpc>
            </a:pPr>
            <a:r>
              <a:rPr lang="en-US" sz="1800" b="0" i="0" dirty="0">
                <a:effectLst/>
                <a:latin typeface="Calibri" panose="020F0502020204030204" pitchFamily="34" charset="0"/>
                <a:cs typeface="Calibri" panose="020F0502020204030204" pitchFamily="34" charset="0"/>
              </a:rPr>
              <a:t>Clostridium difficile is a gram-positive bacillus and is found in water air, feces, hospital surfaces (Mada, 2022).</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“Clostridium difficile (C.diff) was first isolated from the stool of a healthy infant in 1935” (NCBI, 2010).  </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It would be 1978 before C. diff was determined to be the leading cause of antibiotic-associated and hospital acquired diarrhea in the United States and other developed countries (NCBI, 2010).</a:t>
            </a:r>
          </a:p>
          <a:p>
            <a:pPr>
              <a:lnSpc>
                <a:spcPct val="100000"/>
              </a:lnSpc>
            </a:pPr>
            <a:r>
              <a:rPr lang="en-US" sz="1800" b="0" i="0" dirty="0">
                <a:effectLst/>
                <a:latin typeface="Calibri" panose="020F0502020204030204" pitchFamily="34" charset="0"/>
                <a:cs typeface="Calibri" panose="020F0502020204030204" pitchFamily="34" charset="0"/>
              </a:rPr>
              <a:t>The leading cause of  C. </a:t>
            </a:r>
            <a:r>
              <a:rPr lang="en-US" sz="1800" dirty="0">
                <a:latin typeface="Calibri" panose="020F0502020204030204" pitchFamily="34" charset="0"/>
                <a:cs typeface="Calibri" panose="020F0502020204030204" pitchFamily="34" charset="0"/>
              </a:rPr>
              <a:t>diff infections are the overuse of antibiotics (Mada, 2022).  Along with antibiotics such as penicillins, cephalosporins and fluoroquinolones, other risk factors for infection can be patient age, comorbidities, chemotherapy and proton pump inhibitor use (Mada, 2022). </a:t>
            </a:r>
          </a:p>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C. diff is the leading cause of hospital acquired infections in the United States (CDC, 2021).  Healthcare associated C. difficile cases are declining but the community associated cases are not (CDC, 2021).</a:t>
            </a:r>
          </a:p>
        </p:txBody>
      </p:sp>
      <p:sp>
        <p:nvSpPr>
          <p:cNvPr id="15" name="Rectangle 14">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414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57A347-F6EC-4210-B20B-27650710A1DC}"/>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Symptoms of Clostridium Difficile</a:t>
            </a:r>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r>
              <a:rPr lang="en-US" sz="2000" dirty="0">
                <a:solidFill>
                  <a:schemeClr val="bg1"/>
                </a:solidFill>
              </a:rPr>
              <a:t>(Very Healthy, 2021)</a:t>
            </a:r>
          </a:p>
        </p:txBody>
      </p:sp>
      <p:graphicFrame>
        <p:nvGraphicFramePr>
          <p:cNvPr id="5" name="Content Placeholder 2">
            <a:extLst>
              <a:ext uri="{FF2B5EF4-FFF2-40B4-BE49-F238E27FC236}">
                <a16:creationId xmlns:a16="http://schemas.microsoft.com/office/drawing/2014/main" id="{8B261273-FBAA-6587-6FE5-68F53D701E34}"/>
              </a:ext>
            </a:extLst>
          </p:cNvPr>
          <p:cNvGraphicFramePr>
            <a:graphicFrameLocks noGrp="1"/>
          </p:cNvGraphicFramePr>
          <p:nvPr>
            <p:ph idx="1"/>
            <p:extLst>
              <p:ext uri="{D42A27DB-BD31-4B8C-83A1-F6EECF244321}">
                <p14:modId xmlns:p14="http://schemas.microsoft.com/office/powerpoint/2010/main" val="6215436"/>
              </p:ext>
            </p:extLst>
          </p:nvPr>
        </p:nvGraphicFramePr>
        <p:xfrm>
          <a:off x="4741863" y="639763"/>
          <a:ext cx="6797675" cy="6009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39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CA5B8A-3A5C-459E-A8C8-AF09E63E156C}"/>
              </a:ext>
            </a:extLst>
          </p:cNvPr>
          <p:cNvSpPr>
            <a:spLocks noGrp="1"/>
          </p:cNvSpPr>
          <p:nvPr>
            <p:ph type="title"/>
          </p:nvPr>
        </p:nvSpPr>
        <p:spPr>
          <a:xfrm>
            <a:off x="1097280" y="286603"/>
            <a:ext cx="10058400" cy="1450757"/>
          </a:xfrm>
        </p:spPr>
        <p:txBody>
          <a:bodyPr anchor="ctr">
            <a:normAutofit/>
          </a:bodyPr>
          <a:lstStyle/>
          <a:p>
            <a:pPr algn="ctr"/>
            <a:r>
              <a:rPr lang="en-US" dirty="0">
                <a:solidFill>
                  <a:srgbClr val="FFFFFF"/>
                </a:solidFill>
              </a:rPr>
              <a:t>Transmission </a:t>
            </a:r>
            <a:br>
              <a:rPr lang="en-US" dirty="0">
                <a:solidFill>
                  <a:srgbClr val="FFFFFF"/>
                </a:solidFill>
              </a:rPr>
            </a:br>
            <a:r>
              <a:rPr lang="en-US" dirty="0">
                <a:solidFill>
                  <a:srgbClr val="FFFFFF"/>
                </a:solidFill>
              </a:rPr>
              <a:t>of Clostridium Difficile</a:t>
            </a:r>
          </a:p>
        </p:txBody>
      </p:sp>
      <p:sp>
        <p:nvSpPr>
          <p:cNvPr id="3" name="Content Placeholder 2">
            <a:extLst>
              <a:ext uri="{FF2B5EF4-FFF2-40B4-BE49-F238E27FC236}">
                <a16:creationId xmlns:a16="http://schemas.microsoft.com/office/drawing/2014/main" id="{967A3C29-9264-4151-984C-2C621E86F27B}"/>
              </a:ext>
            </a:extLst>
          </p:cNvPr>
          <p:cNvSpPr>
            <a:spLocks noGrp="1"/>
          </p:cNvSpPr>
          <p:nvPr>
            <p:ph idx="1"/>
          </p:nvPr>
        </p:nvSpPr>
        <p:spPr>
          <a:xfrm>
            <a:off x="532660" y="2191603"/>
            <a:ext cx="11345661" cy="4209197"/>
          </a:xfrm>
        </p:spPr>
        <p:txBody>
          <a:bodyPr>
            <a:normAutofit/>
          </a:bodyPr>
          <a:lstStyle/>
          <a:p>
            <a:pPr>
              <a:lnSpc>
                <a:spcPct val="100000"/>
              </a:lnSpc>
            </a:pPr>
            <a:r>
              <a:rPr lang="en-US" sz="1600" b="0" i="0" dirty="0">
                <a:effectLst/>
                <a:latin typeface="Calibri" panose="020F0502020204030204" pitchFamily="34" charset="0"/>
                <a:cs typeface="Calibri" panose="020F0502020204030204" pitchFamily="34" charset="0"/>
              </a:rPr>
              <a:t>When </a:t>
            </a:r>
            <a:r>
              <a:rPr lang="en-US" sz="1600" b="0" i="1" dirty="0">
                <a:effectLst/>
                <a:latin typeface="Calibri" panose="020F0502020204030204" pitchFamily="34" charset="0"/>
                <a:cs typeface="Calibri" panose="020F0502020204030204" pitchFamily="34" charset="0"/>
              </a:rPr>
              <a:t>C. diff </a:t>
            </a:r>
            <a:r>
              <a:rPr lang="en-US" sz="1600" b="0" i="0" dirty="0">
                <a:effectLst/>
                <a:latin typeface="Calibri" panose="020F0502020204030204" pitchFamily="34" charset="0"/>
                <a:cs typeface="Calibri" panose="020F0502020204030204" pitchFamily="34" charset="0"/>
              </a:rPr>
              <a:t>germs are outside the body, they become spores (CDC, </a:t>
            </a:r>
            <a:r>
              <a:rPr lang="en-US" sz="1600" dirty="0">
                <a:latin typeface="Calibri" panose="020F0502020204030204" pitchFamily="34" charset="0"/>
                <a:cs typeface="Calibri" panose="020F0502020204030204" pitchFamily="34" charset="0"/>
              </a:rPr>
              <a:t>2021</a:t>
            </a:r>
            <a:r>
              <a:rPr lang="en-US" sz="1600" b="0" i="0" dirty="0">
                <a:effectLst/>
                <a:latin typeface="Calibri" panose="020F0502020204030204" pitchFamily="34" charset="0"/>
                <a:cs typeface="Calibri" panose="020F0502020204030204" pitchFamily="34" charset="0"/>
              </a:rPr>
              <a:t>).  These spores are an inactive form of the germ and have a protective coating allowing them to live for months or sometimes years on surfaces and in the soil (CDC, </a:t>
            </a:r>
            <a:r>
              <a:rPr lang="en-US" sz="1600" dirty="0">
                <a:latin typeface="Calibri" panose="020F0502020204030204" pitchFamily="34" charset="0"/>
                <a:cs typeface="Calibri" panose="020F0502020204030204" pitchFamily="34" charset="0"/>
              </a:rPr>
              <a:t>2021</a:t>
            </a:r>
            <a:r>
              <a:rPr lang="en-US" sz="1600" b="0" i="0" dirty="0">
                <a:effectLst/>
                <a:latin typeface="Calibri" panose="020F0502020204030204" pitchFamily="34" charset="0"/>
                <a:cs typeface="Calibri" panose="020F0502020204030204" pitchFamily="34" charset="0"/>
              </a:rPr>
              <a:t>).</a:t>
            </a:r>
          </a:p>
          <a:p>
            <a:pPr>
              <a:lnSpc>
                <a:spcPct val="100000"/>
              </a:lnSpc>
            </a:pPr>
            <a:r>
              <a:rPr lang="en-US" sz="1600" dirty="0">
                <a:latin typeface="Calibri" panose="020F0502020204030204" pitchFamily="34" charset="0"/>
                <a:cs typeface="Calibri" panose="020F0502020204030204" pitchFamily="34" charset="0"/>
              </a:rPr>
              <a:t>“Transmission is via the fecal–oral route; when the ingested spores survive the acidic environment of the stomach and are exposed to bile acids, they germinate into vegetative bacteria in the small intestine” (Antonelli et al., p. 216, 2020).</a:t>
            </a:r>
            <a:endParaRPr lang="en-US" sz="1600" b="0" i="0" dirty="0">
              <a:effectLst/>
              <a:latin typeface="Calibri" panose="020F0502020204030204" pitchFamily="34" charset="0"/>
              <a:cs typeface="Calibri" panose="020F0502020204030204" pitchFamily="34" charset="0"/>
            </a:endParaRPr>
          </a:p>
          <a:p>
            <a:pPr>
              <a:lnSpc>
                <a:spcPct val="100000"/>
              </a:lnSpc>
            </a:pPr>
            <a:r>
              <a:rPr lang="en-US" sz="1600" b="0" i="0" dirty="0">
                <a:effectLst/>
                <a:latin typeface="Calibri" panose="020F0502020204030204" pitchFamily="34" charset="0"/>
                <a:cs typeface="Calibri" panose="020F0502020204030204" pitchFamily="34" charset="0"/>
              </a:rPr>
              <a:t>Healthy people will often not be infected even if the spores reach their intestines, but if your immune system is weakened or you’ve recently taken antibiotics, you could get sick (CDC, </a:t>
            </a:r>
            <a:r>
              <a:rPr lang="en-US" sz="1600" dirty="0">
                <a:latin typeface="Calibri" panose="020F0502020204030204" pitchFamily="34" charset="0"/>
                <a:cs typeface="Calibri" panose="020F0502020204030204" pitchFamily="34" charset="0"/>
              </a:rPr>
              <a:t>2021</a:t>
            </a:r>
            <a:r>
              <a:rPr lang="en-US" sz="1600" b="0" i="0" dirty="0">
                <a:effectLst/>
                <a:latin typeface="Calibri" panose="020F0502020204030204" pitchFamily="34" charset="0"/>
                <a:cs typeface="Calibri" panose="020F0502020204030204" pitchFamily="34" charset="0"/>
              </a:rPr>
              <a:t>).</a:t>
            </a:r>
          </a:p>
          <a:p>
            <a:pPr>
              <a:lnSpc>
                <a:spcPct val="100000"/>
              </a:lnSpc>
            </a:pPr>
            <a:r>
              <a:rPr lang="en-US" sz="1600" dirty="0">
                <a:latin typeface="Calibri" panose="020F0502020204030204" pitchFamily="34" charset="0"/>
                <a:cs typeface="Calibri" panose="020F0502020204030204" pitchFamily="34" charset="0"/>
              </a:rPr>
              <a:t>The microbiome of the gastrointestinal tract can be disrupted when using antibiotics.  This allows the spores to settle in and multiply without the opposition of the normal flora that normally exists (Antonelli et al., 2020).  </a:t>
            </a:r>
          </a:p>
          <a:p>
            <a:pPr>
              <a:lnSpc>
                <a:spcPct val="100000"/>
              </a:lnSpc>
            </a:pPr>
            <a:r>
              <a:rPr lang="en-US" sz="1600" dirty="0">
                <a:latin typeface="Calibri" panose="020F0502020204030204" pitchFamily="34" charset="0"/>
                <a:cs typeface="Calibri" panose="020F0502020204030204" pitchFamily="34" charset="0"/>
              </a:rPr>
              <a:t>Spores have a special coating and not all disinfectants will work to kill spores (Clean Link, n.d.).  There is direct correlation with how long a disinfectant remains on a surface and how many spores or bacteria are destroyed (Clean Link, n.d.).  Bleach and accelerated hydrogen peroxide are the best cleaners for C. diff spores and the longer you leave a surface wet the more disinfecting is done (Clean Link, n.d.).</a:t>
            </a:r>
          </a:p>
          <a:p>
            <a:pPr>
              <a:lnSpc>
                <a:spcPct val="100000"/>
              </a:lnSpc>
            </a:pPr>
            <a:endParaRPr lang="en-US" sz="1600" b="0" i="0" dirty="0">
              <a:effectLst/>
              <a:latin typeface="Calibri" panose="020F0502020204030204" pitchFamily="34" charset="0"/>
              <a:cs typeface="Calibri" panose="020F0502020204030204" pitchFamily="34" charset="0"/>
            </a:endParaRPr>
          </a:p>
          <a:p>
            <a:pPr>
              <a:lnSpc>
                <a:spcPct val="100000"/>
              </a:lnSpc>
            </a:pPr>
            <a:endParaRPr lang="en-US" sz="1600" dirty="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594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6E60BDA-DDF0-4316-8CB2-B614A0D1413D}"/>
              </a:ext>
            </a:extLst>
          </p:cNvPr>
          <p:cNvSpPr>
            <a:spLocks noGrp="1"/>
          </p:cNvSpPr>
          <p:nvPr>
            <p:ph type="title"/>
          </p:nvPr>
        </p:nvSpPr>
        <p:spPr>
          <a:xfrm>
            <a:off x="492370" y="516835"/>
            <a:ext cx="3084844" cy="5772840"/>
          </a:xfrm>
        </p:spPr>
        <p:txBody>
          <a:bodyPr anchor="ctr">
            <a:normAutofit/>
          </a:bodyPr>
          <a:lstStyle/>
          <a:p>
            <a:r>
              <a:rPr lang="en-US" sz="3300">
                <a:solidFill>
                  <a:schemeClr val="bg1"/>
                </a:solidFill>
              </a:rPr>
              <a:t>What Comorbidities Can Develop from C. Diff Infection</a:t>
            </a:r>
          </a:p>
        </p:txBody>
      </p:sp>
      <p:graphicFrame>
        <p:nvGraphicFramePr>
          <p:cNvPr id="5" name="Content Placeholder 2">
            <a:extLst>
              <a:ext uri="{FF2B5EF4-FFF2-40B4-BE49-F238E27FC236}">
                <a16:creationId xmlns:a16="http://schemas.microsoft.com/office/drawing/2014/main" id="{EEF4EB30-B12B-7C38-CDE4-C217C6322A45}"/>
              </a:ext>
            </a:extLst>
          </p:cNvPr>
          <p:cNvGraphicFramePr>
            <a:graphicFrameLocks noGrp="1"/>
          </p:cNvGraphicFramePr>
          <p:nvPr>
            <p:ph idx="1"/>
            <p:extLst>
              <p:ext uri="{D42A27DB-BD31-4B8C-83A1-F6EECF244321}">
                <p14:modId xmlns:p14="http://schemas.microsoft.com/office/powerpoint/2010/main" val="71401864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29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6" name="Straight Connector 65">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8" name="Rectangle 67">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D797E-DA7B-4D05-BDA4-2B3291F8DB4F}"/>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2000" dirty="0">
                <a:solidFill>
                  <a:schemeClr val="tx1">
                    <a:lumMod val="85000"/>
                    <a:lumOff val="15000"/>
                  </a:schemeClr>
                </a:solidFill>
              </a:rPr>
              <a:t>Worldwide Health Organizations Involved in Research for Decreasing Spread of Clostridium Difficile:</a:t>
            </a:r>
            <a:br>
              <a:rPr lang="en-US" sz="2000" dirty="0">
                <a:solidFill>
                  <a:schemeClr val="tx1">
                    <a:lumMod val="85000"/>
                    <a:lumOff val="15000"/>
                  </a:schemeClr>
                </a:solidFill>
              </a:rPr>
            </a:br>
            <a:r>
              <a:rPr lang="en-US" sz="2000" dirty="0">
                <a:solidFill>
                  <a:srgbClr val="C00000"/>
                </a:solidFill>
              </a:rPr>
              <a:t>Centers for Disease Control and Prevention (CDC)</a:t>
            </a:r>
            <a:br>
              <a:rPr lang="en-US" sz="2000" dirty="0">
                <a:solidFill>
                  <a:srgbClr val="C00000"/>
                </a:solidFill>
              </a:rPr>
            </a:br>
            <a:r>
              <a:rPr lang="en-US" sz="2000" dirty="0">
                <a:solidFill>
                  <a:srgbClr val="C00000"/>
                </a:solidFill>
              </a:rPr>
              <a:t>National Center for Biotechnology (NCBI)</a:t>
            </a:r>
            <a:br>
              <a:rPr lang="en-US" sz="2000" dirty="0">
                <a:solidFill>
                  <a:srgbClr val="C00000"/>
                </a:solidFill>
              </a:rPr>
            </a:br>
            <a:r>
              <a:rPr lang="en-US" sz="2000" dirty="0">
                <a:solidFill>
                  <a:srgbClr val="C00000"/>
                </a:solidFill>
              </a:rPr>
              <a:t>Agency for Healthcare Research and Quality</a:t>
            </a:r>
            <a:br>
              <a:rPr lang="en-US" sz="2000" dirty="0">
                <a:solidFill>
                  <a:srgbClr val="C00000"/>
                </a:solidFill>
              </a:rPr>
            </a:br>
            <a:r>
              <a:rPr lang="en-US" sz="2000" dirty="0">
                <a:solidFill>
                  <a:srgbClr val="C00000"/>
                </a:solidFill>
              </a:rPr>
              <a:t>(AHRQ)</a:t>
            </a:r>
            <a:br>
              <a:rPr lang="en-US" sz="2000" dirty="0">
                <a:solidFill>
                  <a:srgbClr val="C00000"/>
                </a:solidFill>
              </a:rPr>
            </a:br>
            <a:r>
              <a:rPr lang="en-US" sz="2000" dirty="0">
                <a:solidFill>
                  <a:srgbClr val="C00000"/>
                </a:solidFill>
              </a:rPr>
              <a:t>World Health Organization </a:t>
            </a:r>
            <a:br>
              <a:rPr lang="en-US" sz="2000" dirty="0">
                <a:solidFill>
                  <a:srgbClr val="C00000"/>
                </a:solidFill>
              </a:rPr>
            </a:br>
            <a:r>
              <a:rPr lang="en-US" sz="2000" dirty="0">
                <a:solidFill>
                  <a:srgbClr val="C00000"/>
                </a:solidFill>
              </a:rPr>
              <a:t>(WHO)</a:t>
            </a:r>
          </a:p>
        </p:txBody>
      </p:sp>
      <p:pic>
        <p:nvPicPr>
          <p:cNvPr id="5" name="Picture 4" descr="A person holding a globe">
            <a:extLst>
              <a:ext uri="{FF2B5EF4-FFF2-40B4-BE49-F238E27FC236}">
                <a16:creationId xmlns:a16="http://schemas.microsoft.com/office/drawing/2014/main" id="{6A78AA89-3AE6-7DCD-4093-0BFF6D4A39A9}"/>
              </a:ext>
            </a:extLst>
          </p:cNvPr>
          <p:cNvPicPr>
            <a:picLocks noChangeAspect="1"/>
          </p:cNvPicPr>
          <p:nvPr/>
        </p:nvPicPr>
        <p:blipFill rotWithShape="1">
          <a:blip r:embed="rId2"/>
          <a:srcRect l="28645" r="28267"/>
          <a:stretch/>
        </p:blipFill>
        <p:spPr>
          <a:xfrm>
            <a:off x="-1" y="2"/>
            <a:ext cx="4635315" cy="6400798"/>
          </a:xfrm>
          <a:prstGeom prst="rect">
            <a:avLst/>
          </a:prstGeom>
        </p:spPr>
      </p:pic>
      <p:cxnSp>
        <p:nvCxnSpPr>
          <p:cNvPr id="70" name="!!Straight Connector">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B0A5E7FB-1FB5-4C57-9C8C-70E550767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66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FDE4BB9-BFE3-4729-8267-FD1E3D1E9BC9}"/>
              </a:ext>
            </a:extLst>
          </p:cNvPr>
          <p:cNvSpPr>
            <a:spLocks noGrp="1"/>
          </p:cNvSpPr>
          <p:nvPr>
            <p:ph type="title"/>
          </p:nvPr>
        </p:nvSpPr>
        <p:spPr>
          <a:xfrm>
            <a:off x="1097280" y="286603"/>
            <a:ext cx="10058400" cy="1450757"/>
          </a:xfrm>
        </p:spPr>
        <p:txBody>
          <a:bodyPr anchor="ctr">
            <a:normAutofit/>
          </a:bodyPr>
          <a:lstStyle/>
          <a:p>
            <a:pPr algn="ctr"/>
            <a:r>
              <a:rPr lang="en-US" sz="4000" dirty="0">
                <a:solidFill>
                  <a:srgbClr val="FFFFFF"/>
                </a:solidFill>
              </a:rPr>
              <a:t>CDC Takes Lead in Providing Education to Healthcare Workers</a:t>
            </a:r>
          </a:p>
        </p:txBody>
      </p:sp>
      <p:sp>
        <p:nvSpPr>
          <p:cNvPr id="3" name="Content Placeholder 2">
            <a:extLst>
              <a:ext uri="{FF2B5EF4-FFF2-40B4-BE49-F238E27FC236}">
                <a16:creationId xmlns:a16="http://schemas.microsoft.com/office/drawing/2014/main" id="{2EA0136F-83B3-4BC9-AB72-1DD6373677A6}"/>
              </a:ext>
            </a:extLst>
          </p:cNvPr>
          <p:cNvSpPr>
            <a:spLocks noGrp="1"/>
          </p:cNvSpPr>
          <p:nvPr>
            <p:ph idx="1"/>
          </p:nvPr>
        </p:nvSpPr>
        <p:spPr>
          <a:xfrm>
            <a:off x="1096963" y="2675694"/>
            <a:ext cx="10058400" cy="3193294"/>
          </a:xfrm>
        </p:spPr>
        <p:txBody>
          <a:bodyPr>
            <a:normAutofit/>
          </a:bodyPr>
          <a:lstStyle/>
          <a:p>
            <a:pPr>
              <a:lnSpc>
                <a:spcPct val="100000"/>
              </a:lnSpc>
            </a:pPr>
            <a:r>
              <a:rPr lang="en-US" sz="1300" b="0" i="0">
                <a:effectLst/>
                <a:latin typeface="Open Sans" panose="020B0606030504020204" pitchFamily="34" charset="0"/>
              </a:rPr>
              <a:t>CDC is working with the Centers for Medicare and Medicaid Services (CMS) and other federal partners to reduce </a:t>
            </a:r>
            <a:r>
              <a:rPr lang="en-US" sz="1300" b="0" i="1">
                <a:effectLst/>
                <a:latin typeface="Open Sans" panose="020B0606030504020204" pitchFamily="34" charset="0"/>
              </a:rPr>
              <a:t>C. diff</a:t>
            </a:r>
            <a:r>
              <a:rPr lang="en-US" sz="1300" b="0" i="0">
                <a:effectLst/>
                <a:latin typeface="Open Sans" panose="020B0606030504020204" pitchFamily="34" charset="0"/>
              </a:rPr>
              <a:t> infections (CDC, 2021).  </a:t>
            </a:r>
          </a:p>
          <a:p>
            <a:pPr>
              <a:lnSpc>
                <a:spcPct val="100000"/>
              </a:lnSpc>
            </a:pPr>
            <a:r>
              <a:rPr lang="en-US" sz="1300" b="0" i="0">
                <a:effectLst/>
                <a:latin typeface="Open Sans" panose="020B0606030504020204" pitchFamily="34" charset="0"/>
              </a:rPr>
              <a:t>CDC develops guidelines for infection control within healthcare facilities and with training healthcare workers by teaching isolation precautions, handwashing techniques, disinfection and sterilization, environmental infection control (CDC, 2021).  </a:t>
            </a:r>
          </a:p>
          <a:p>
            <a:pPr>
              <a:lnSpc>
                <a:spcPct val="100000"/>
              </a:lnSpc>
            </a:pPr>
            <a:r>
              <a:rPr lang="en-US" sz="1300">
                <a:latin typeface="Open Sans" panose="020B0606030504020204" pitchFamily="34" charset="0"/>
              </a:rPr>
              <a:t>The CDC has developed an antibiotic stewardship program that reviews how antibiotics are being used or misused and teach best prescribing practices (CDC, 2021).  Antibiotics that increase the risk of C. diff have and are continuing to be identified (CDC, 2021).</a:t>
            </a:r>
          </a:p>
          <a:p>
            <a:pPr>
              <a:lnSpc>
                <a:spcPct val="100000"/>
              </a:lnSpc>
            </a:pPr>
            <a:r>
              <a:rPr lang="en-US" sz="1300">
                <a:latin typeface="Open Sans" panose="020B0606030504020204" pitchFamily="34" charset="0"/>
              </a:rPr>
              <a:t>The antibiotic stewardship has been utilized in training other healthcare staff and not just limited to the prescribers (CDC, 2021).</a:t>
            </a:r>
          </a:p>
          <a:p>
            <a:pPr>
              <a:lnSpc>
                <a:spcPct val="100000"/>
              </a:lnSpc>
            </a:pPr>
            <a:r>
              <a:rPr lang="en-US" sz="1300">
                <a:latin typeface="Open Sans" panose="020B0606030504020204" pitchFamily="34" charset="0"/>
              </a:rPr>
              <a:t>These antibiotic stewardship programs have been put in use in the inpatient settings and now have expanded to educate dental practices and outpatient healthcare facilities as well (CDC, 2021).</a:t>
            </a:r>
            <a:endParaRPr lang="en-US" sz="130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802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AF5F4F7-F4A9-41C6-B04A-DF8F366D9BDE}"/>
              </a:ext>
            </a:extLst>
          </p:cNvPr>
          <p:cNvSpPr>
            <a:spLocks noGrp="1"/>
          </p:cNvSpPr>
          <p:nvPr>
            <p:ph type="title"/>
          </p:nvPr>
        </p:nvSpPr>
        <p:spPr>
          <a:xfrm>
            <a:off x="5116783" y="516835"/>
            <a:ext cx="5977937" cy="1666501"/>
          </a:xfrm>
        </p:spPr>
        <p:txBody>
          <a:bodyPr>
            <a:normAutofit/>
          </a:bodyPr>
          <a:lstStyle/>
          <a:p>
            <a:r>
              <a:rPr lang="en-US" sz="3700">
                <a:solidFill>
                  <a:srgbClr val="FFFFFF"/>
                </a:solidFill>
              </a:rPr>
              <a:t>What is Being Done to Eradicate Clostridium Difficile</a:t>
            </a:r>
          </a:p>
        </p:txBody>
      </p:sp>
      <p:pic>
        <p:nvPicPr>
          <p:cNvPr id="5" name="Picture 4" descr="Needle and vial">
            <a:extLst>
              <a:ext uri="{FF2B5EF4-FFF2-40B4-BE49-F238E27FC236}">
                <a16:creationId xmlns:a16="http://schemas.microsoft.com/office/drawing/2014/main" id="{2CD4DB74-594B-D551-F00D-F086947D8FAB}"/>
              </a:ext>
            </a:extLst>
          </p:cNvPr>
          <p:cNvPicPr>
            <a:picLocks noChangeAspect="1"/>
          </p:cNvPicPr>
          <p:nvPr/>
        </p:nvPicPr>
        <p:blipFill rotWithShape="1">
          <a:blip r:embed="rId2"/>
          <a:srcRect l="5556" r="49865" b="-1"/>
          <a:stretch/>
        </p:blipFill>
        <p:spPr>
          <a:xfrm>
            <a:off x="20" y="10"/>
            <a:ext cx="4580077" cy="6857990"/>
          </a:xfrm>
          <a:prstGeom prst="rect">
            <a:avLst/>
          </a:prstGeom>
        </p:spPr>
      </p:pic>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C18AEB-0CB3-47B9-A4D6-E9024DCD8208}"/>
              </a:ext>
            </a:extLst>
          </p:cNvPr>
          <p:cNvSpPr>
            <a:spLocks noGrp="1"/>
          </p:cNvSpPr>
          <p:nvPr>
            <p:ph idx="1"/>
          </p:nvPr>
        </p:nvSpPr>
        <p:spPr>
          <a:xfrm>
            <a:off x="5116784" y="2523850"/>
            <a:ext cx="5977938" cy="3365122"/>
          </a:xfrm>
        </p:spPr>
        <p:txBody>
          <a:bodyPr>
            <a:normAutofit fontScale="85000" lnSpcReduction="10000"/>
          </a:bodyPr>
          <a:lstStyle/>
          <a:p>
            <a:r>
              <a:rPr lang="en-US" sz="1800" dirty="0">
                <a:solidFill>
                  <a:srgbClr val="FFFFFF"/>
                </a:solidFill>
                <a:latin typeface="Calibri" panose="020F0502020204030204" pitchFamily="34" charset="0"/>
                <a:cs typeface="Calibri" panose="020F0502020204030204" pitchFamily="34" charset="0"/>
              </a:rPr>
              <a:t>Pharmaceutical companies are developing a prophylactic vaccine for clostridium difficile (Mada, 2022).</a:t>
            </a:r>
          </a:p>
          <a:p>
            <a:r>
              <a:rPr lang="en-US" sz="1800" dirty="0">
                <a:solidFill>
                  <a:srgbClr val="FFFFFF"/>
                </a:solidFill>
                <a:latin typeface="Calibri" panose="020F0502020204030204" pitchFamily="34" charset="0"/>
                <a:cs typeface="Calibri" panose="020F0502020204030204" pitchFamily="34" charset="0"/>
              </a:rPr>
              <a:t>Microbiome therapies are being developed to prevent the development of C. diff (Mada, 2022).</a:t>
            </a:r>
          </a:p>
          <a:p>
            <a:r>
              <a:rPr lang="en-US" sz="1800" dirty="0">
                <a:solidFill>
                  <a:srgbClr val="FFFFFF"/>
                </a:solidFill>
                <a:latin typeface="Calibri" panose="020F0502020204030204" pitchFamily="34" charset="0"/>
                <a:cs typeface="Calibri" panose="020F0502020204030204" pitchFamily="34" charset="0"/>
              </a:rPr>
              <a:t>Avoiding the use of antibiotics such as penicillins, cephalosporins, fluoroquinolones, and clindamycin in treating patients (Mada, 2022).</a:t>
            </a:r>
          </a:p>
          <a:p>
            <a:r>
              <a:rPr lang="en-US" sz="1800" dirty="0">
                <a:solidFill>
                  <a:srgbClr val="FFFFFF"/>
                </a:solidFill>
                <a:latin typeface="Calibri" panose="020F0502020204030204" pitchFamily="34" charset="0"/>
                <a:cs typeface="Calibri" panose="020F0502020204030204" pitchFamily="34" charset="0"/>
              </a:rPr>
              <a:t>The use of ultraviolet (UV) light to clean a room and destroy spores and bacteria allow for more surface coverage than liquid cleaners (Clean Link, n.d.).</a:t>
            </a:r>
          </a:p>
          <a:p>
            <a:r>
              <a:rPr lang="en-US" sz="1800" dirty="0">
                <a:solidFill>
                  <a:srgbClr val="FFFFFF"/>
                </a:solidFill>
                <a:latin typeface="Calibri" panose="020F0502020204030204" pitchFamily="34" charset="0"/>
                <a:cs typeface="Calibri" panose="020F0502020204030204" pitchFamily="34" charset="0"/>
              </a:rPr>
              <a:t>Education, education, education.</a:t>
            </a:r>
          </a:p>
        </p:txBody>
      </p:sp>
    </p:spTree>
    <p:extLst>
      <p:ext uri="{BB962C8B-B14F-4D97-AF65-F5344CB8AC3E}">
        <p14:creationId xmlns:p14="http://schemas.microsoft.com/office/powerpoint/2010/main" val="110577658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F3FC-E4C4-4970-B111-391C9364D265}"/>
              </a:ext>
            </a:extLst>
          </p:cNvPr>
          <p:cNvSpPr>
            <a:spLocks noGrp="1"/>
          </p:cNvSpPr>
          <p:nvPr>
            <p:ph type="title"/>
          </p:nvPr>
        </p:nvSpPr>
        <p:spPr/>
        <p:txBody>
          <a:bodyPr>
            <a:normAutofit/>
          </a:bodyPr>
          <a:lstStyle/>
          <a:p>
            <a:pPr algn="ctr"/>
            <a:r>
              <a:rPr lang="en-US" dirty="0"/>
              <a:t>Problems Encountered in Treatment or Access to Healthcare</a:t>
            </a:r>
          </a:p>
        </p:txBody>
      </p:sp>
      <p:sp>
        <p:nvSpPr>
          <p:cNvPr id="3" name="Content Placeholder 2">
            <a:extLst>
              <a:ext uri="{FF2B5EF4-FFF2-40B4-BE49-F238E27FC236}">
                <a16:creationId xmlns:a16="http://schemas.microsoft.com/office/drawing/2014/main" id="{C76829ED-FE8C-44AB-A159-B8341FE42865}"/>
              </a:ext>
            </a:extLst>
          </p:cNvPr>
          <p:cNvSpPr>
            <a:spLocks noGrp="1"/>
          </p:cNvSpPr>
          <p:nvPr>
            <p:ph idx="1"/>
          </p:nvPr>
        </p:nvSpPr>
        <p:spPr/>
        <p:txBody>
          <a:bodyPr/>
          <a:lstStyle/>
          <a:p>
            <a:r>
              <a:rPr lang="en-US" dirty="0"/>
              <a:t>Patients with a C. diff infection have a reinfection rate of 1 in 6 in the 2 to 8 weeks following the initial diagnosis (CDC, 2021).</a:t>
            </a:r>
          </a:p>
          <a:p>
            <a:r>
              <a:rPr lang="en-US" dirty="0"/>
              <a:t>Spores can live on skin and be transferred just by touching an arm or shaking a hand (CDC, 2021).  </a:t>
            </a:r>
          </a:p>
          <a:p>
            <a:r>
              <a:rPr lang="en-US" dirty="0"/>
              <a:t>Community acquired C. diff is becoming more common and this puts more people at risk without any knowledge that there may be a problem (CDC, 2021).</a:t>
            </a:r>
          </a:p>
          <a:p>
            <a:endParaRPr lang="en-US" dirty="0"/>
          </a:p>
        </p:txBody>
      </p:sp>
    </p:spTree>
    <p:extLst>
      <p:ext uri="{BB962C8B-B14F-4D97-AF65-F5344CB8AC3E}">
        <p14:creationId xmlns:p14="http://schemas.microsoft.com/office/powerpoint/2010/main" val="128751858"/>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12858</TotalTime>
  <Words>1778</Words>
  <Application>Microsoft Office PowerPoint</Application>
  <PresentationFormat>Widescreen</PresentationFormat>
  <Paragraphs>85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Abadi Extra Light</vt:lpstr>
      <vt:lpstr>Bookman Old Style</vt:lpstr>
      <vt:lpstr>Calibri</vt:lpstr>
      <vt:lpstr>Franklin Gothic Book</vt:lpstr>
      <vt:lpstr>Open Sans</vt:lpstr>
      <vt:lpstr>RetrospectVTI</vt:lpstr>
      <vt:lpstr>Clostridium Difficile (C-diff) Bacterium</vt:lpstr>
      <vt:lpstr>     Background of Clostridium Difficile </vt:lpstr>
      <vt:lpstr>Symptoms of Clostridium Difficile      (Very Healthy, 2021)</vt:lpstr>
      <vt:lpstr>Transmission  of Clostridium Difficile</vt:lpstr>
      <vt:lpstr>What Comorbidities Can Develop from C. Diff Infection</vt:lpstr>
      <vt:lpstr>Worldwide Health Organizations Involved in Research for Decreasing Spread of Clostridium Difficile: Centers for Disease Control and Prevention (CDC) National Center for Biotechnology (NCBI) Agency for Healthcare Research and Quality (AHRQ) World Health Organization  (WHO)</vt:lpstr>
      <vt:lpstr>CDC Takes Lead in Providing Education to Healthcare Workers</vt:lpstr>
      <vt:lpstr>What is Being Done to Eradicate Clostridium Difficile</vt:lpstr>
      <vt:lpstr>Problems Encountered in Treatment or Access to Healthcare</vt:lpstr>
      <vt:lpstr>      Implications of Clostridium Difficile on Facilities (Staffing, Budgeting, Education, Recognition of Disease)</vt:lpstr>
      <vt:lpstr>Do Your Part in Preventing the Spread of C-diff</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Clostridium Difficile (C-diff) Bacterium</dc:title>
  <dc:creator>Tonya Buchanan</dc:creator>
  <cp:lastModifiedBy>Tonya Buchanan</cp:lastModifiedBy>
  <cp:revision>16</cp:revision>
  <dcterms:created xsi:type="dcterms:W3CDTF">2022-03-13T18:48:23Z</dcterms:created>
  <dcterms:modified xsi:type="dcterms:W3CDTF">2022-03-26T02:41:00Z</dcterms:modified>
</cp:coreProperties>
</file>